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20" r:id="rId3"/>
    <p:sldId id="302" r:id="rId4"/>
    <p:sldId id="258" r:id="rId5"/>
    <p:sldId id="314" r:id="rId6"/>
    <p:sldId id="2325" r:id="rId7"/>
    <p:sldId id="2327" r:id="rId8"/>
    <p:sldId id="2328" r:id="rId9"/>
    <p:sldId id="354" r:id="rId10"/>
    <p:sldId id="257" r:id="rId11"/>
    <p:sldId id="357" r:id="rId12"/>
    <p:sldId id="292" r:id="rId13"/>
    <p:sldId id="1498" r:id="rId14"/>
    <p:sldId id="291" r:id="rId15"/>
    <p:sldId id="1501" r:id="rId16"/>
    <p:sldId id="289" r:id="rId17"/>
    <p:sldId id="268" r:id="rId18"/>
    <p:sldId id="2331" r:id="rId19"/>
    <p:sldId id="259" r:id="rId20"/>
    <p:sldId id="260" r:id="rId21"/>
    <p:sldId id="311" r:id="rId22"/>
    <p:sldId id="278" r:id="rId23"/>
    <p:sldId id="2332" r:id="rId24"/>
    <p:sldId id="2330" r:id="rId25"/>
    <p:sldId id="270" r:id="rId26"/>
    <p:sldId id="313" r:id="rId27"/>
    <p:sldId id="351" r:id="rId28"/>
    <p:sldId id="1524" r:id="rId29"/>
    <p:sldId id="290" r:id="rId30"/>
    <p:sldId id="267" r:id="rId31"/>
    <p:sldId id="266" r:id="rId32"/>
    <p:sldId id="1466" r:id="rId33"/>
    <p:sldId id="348" r:id="rId34"/>
    <p:sldId id="2335"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9D4A"/>
    <a:srgbClr val="009999"/>
    <a:srgbClr val="0033CC"/>
    <a:srgbClr val="EF89D9"/>
    <a:srgbClr val="FF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132B7-6C94-49AF-8573-CEF0ADC1AAC3}" v="568" dt="2022-06-06T15:41:21.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gao.gov/assets/700/696985.pdf" TargetMode="External"/><Relationship Id="rId1" Type="http://schemas.openxmlformats.org/officeDocument/2006/relationships/hyperlink" Target="https://ag.ny.gov/sites/default/files/advancedirectives.pdf" TargetMode="Externa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3" Type="http://schemas.openxmlformats.org/officeDocument/2006/relationships/hyperlink" Target="https://ag.ny.gov/sites/default/files/advancedirectives.pdf" TargetMode="External"/><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hyperlink" Target="https://www.gao.gov/assets/700/696985.pdf" TargetMode="External"/><Relationship Id="rId5" Type="http://schemas.openxmlformats.org/officeDocument/2006/relationships/image" Target="../media/image44.sv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3A4EE-5052-4571-8442-050EC5DA82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8CD176-DA69-4CAA-B997-FA09C0846E52}">
      <dgm:prSet custT="1"/>
      <dgm:spPr/>
      <dgm:t>
        <a:bodyPr/>
        <a:lstStyle/>
        <a:p>
          <a:r>
            <a:rPr lang="en-US" sz="2600" dirty="0"/>
            <a:t>A recent consensus statement defined ACP as “a process that supports adults at any age or stage of health in understanding and sharing their personal values, life goals, and preferences regarding future medical care,” with the goal of helping to “ensure that people receive medical care that is consistent with their values, goals, and preferences during serious and chronic illness.”</a:t>
          </a:r>
          <a:r>
            <a:rPr lang="en-US" sz="2600" baseline="30000" dirty="0"/>
            <a:t>---</a:t>
          </a:r>
          <a:r>
            <a:rPr lang="en-US" sz="2000" dirty="0"/>
            <a:t>American Medical Association</a:t>
          </a:r>
          <a:endParaRPr lang="en-US" sz="2600" dirty="0"/>
        </a:p>
      </dgm:t>
    </dgm:pt>
    <dgm:pt modelId="{F6321446-2CF4-486F-B93E-205FDDFAB356}" type="parTrans" cxnId="{C2DB7002-5E5F-4CCC-9A90-7E71EB5185E2}">
      <dgm:prSet/>
      <dgm:spPr/>
      <dgm:t>
        <a:bodyPr/>
        <a:lstStyle/>
        <a:p>
          <a:endParaRPr lang="en-US"/>
        </a:p>
      </dgm:t>
    </dgm:pt>
    <dgm:pt modelId="{D2E55B81-DEB4-4EDB-9ED6-8733EF1C7570}" type="sibTrans" cxnId="{C2DB7002-5E5F-4CCC-9A90-7E71EB5185E2}">
      <dgm:prSet/>
      <dgm:spPr/>
      <dgm:t>
        <a:bodyPr/>
        <a:lstStyle/>
        <a:p>
          <a:endParaRPr lang="en-US"/>
        </a:p>
      </dgm:t>
    </dgm:pt>
    <dgm:pt modelId="{BB4D27D5-263B-4022-8062-B23C8E5E910C}">
      <dgm:prSet custT="1"/>
      <dgm:spPr/>
      <dgm:t>
        <a:bodyPr/>
        <a:lstStyle/>
        <a:p>
          <a:pPr algn="ctr"/>
          <a:r>
            <a:rPr lang="en-US" sz="3200" dirty="0"/>
            <a:t>Bridging The Gap</a:t>
          </a:r>
        </a:p>
      </dgm:t>
    </dgm:pt>
    <dgm:pt modelId="{4775ECE3-94BF-47D6-A7EC-8CDC6F0D3FE4}" type="parTrans" cxnId="{AB8E8369-3EA6-49BB-9E94-1562C0DB83E8}">
      <dgm:prSet/>
      <dgm:spPr/>
      <dgm:t>
        <a:bodyPr/>
        <a:lstStyle/>
        <a:p>
          <a:endParaRPr lang="en-US"/>
        </a:p>
      </dgm:t>
    </dgm:pt>
    <dgm:pt modelId="{429E5C12-7FD4-465F-8737-906CBD8E5EA5}" type="sibTrans" cxnId="{AB8E8369-3EA6-49BB-9E94-1562C0DB83E8}">
      <dgm:prSet/>
      <dgm:spPr/>
      <dgm:t>
        <a:bodyPr/>
        <a:lstStyle/>
        <a:p>
          <a:endParaRPr lang="en-US"/>
        </a:p>
      </dgm:t>
    </dgm:pt>
    <dgm:pt modelId="{6C4C27BC-CB73-4C1B-AE17-09496FD60911}" type="pres">
      <dgm:prSet presAssocID="{28F3A4EE-5052-4571-8442-050EC5DA825E}" presName="linear" presStyleCnt="0">
        <dgm:presLayoutVars>
          <dgm:animLvl val="lvl"/>
          <dgm:resizeHandles val="exact"/>
        </dgm:presLayoutVars>
      </dgm:prSet>
      <dgm:spPr/>
    </dgm:pt>
    <dgm:pt modelId="{CADBEA75-B9C5-4C4B-8EC4-F5DA7D9F5E19}" type="pres">
      <dgm:prSet presAssocID="{BB4D27D5-263B-4022-8062-B23C8E5E910C}" presName="parentText" presStyleLbl="node1" presStyleIdx="0" presStyleCnt="2" custScaleY="32197">
        <dgm:presLayoutVars>
          <dgm:chMax val="0"/>
          <dgm:bulletEnabled val="1"/>
        </dgm:presLayoutVars>
      </dgm:prSet>
      <dgm:spPr/>
    </dgm:pt>
    <dgm:pt modelId="{48082F55-66A2-43DE-AD94-3E40EC88CB59}" type="pres">
      <dgm:prSet presAssocID="{429E5C12-7FD4-465F-8737-906CBD8E5EA5}" presName="spacer" presStyleCnt="0"/>
      <dgm:spPr/>
    </dgm:pt>
    <dgm:pt modelId="{7C6CF760-0EDF-4C57-B000-7995F1859590}" type="pres">
      <dgm:prSet presAssocID="{418CD176-DA69-4CAA-B997-FA09C0846E52}" presName="parentText" presStyleLbl="node1" presStyleIdx="1" presStyleCnt="2" custScaleY="154239" custLinFactNeighborX="0" custLinFactNeighborY="-10978">
        <dgm:presLayoutVars>
          <dgm:chMax val="0"/>
          <dgm:bulletEnabled val="1"/>
        </dgm:presLayoutVars>
      </dgm:prSet>
      <dgm:spPr/>
    </dgm:pt>
  </dgm:ptLst>
  <dgm:cxnLst>
    <dgm:cxn modelId="{C2DB7002-5E5F-4CCC-9A90-7E71EB5185E2}" srcId="{28F3A4EE-5052-4571-8442-050EC5DA825E}" destId="{418CD176-DA69-4CAA-B997-FA09C0846E52}" srcOrd="1" destOrd="0" parTransId="{F6321446-2CF4-486F-B93E-205FDDFAB356}" sibTransId="{D2E55B81-DEB4-4EDB-9ED6-8733EF1C7570}"/>
    <dgm:cxn modelId="{4D22B33C-92DF-48FE-8CD3-D08B4190207C}" type="presOf" srcId="{28F3A4EE-5052-4571-8442-050EC5DA825E}" destId="{6C4C27BC-CB73-4C1B-AE17-09496FD60911}" srcOrd="0" destOrd="0" presId="urn:microsoft.com/office/officeart/2005/8/layout/vList2"/>
    <dgm:cxn modelId="{AB8E8369-3EA6-49BB-9E94-1562C0DB83E8}" srcId="{28F3A4EE-5052-4571-8442-050EC5DA825E}" destId="{BB4D27D5-263B-4022-8062-B23C8E5E910C}" srcOrd="0" destOrd="0" parTransId="{4775ECE3-94BF-47D6-A7EC-8CDC6F0D3FE4}" sibTransId="{429E5C12-7FD4-465F-8737-906CBD8E5EA5}"/>
    <dgm:cxn modelId="{BE4ED2C2-0C21-4E70-8673-6A05B3943F31}" type="presOf" srcId="{BB4D27D5-263B-4022-8062-B23C8E5E910C}" destId="{CADBEA75-B9C5-4C4B-8EC4-F5DA7D9F5E19}" srcOrd="0" destOrd="0" presId="urn:microsoft.com/office/officeart/2005/8/layout/vList2"/>
    <dgm:cxn modelId="{B1F913E8-4A5F-4E89-AA17-91EB9950D703}" type="presOf" srcId="{418CD176-DA69-4CAA-B997-FA09C0846E52}" destId="{7C6CF760-0EDF-4C57-B000-7995F1859590}" srcOrd="0" destOrd="0" presId="urn:microsoft.com/office/officeart/2005/8/layout/vList2"/>
    <dgm:cxn modelId="{773D3BFC-B4CD-4040-BAFB-8108C17B52BC}" type="presParOf" srcId="{6C4C27BC-CB73-4C1B-AE17-09496FD60911}" destId="{CADBEA75-B9C5-4C4B-8EC4-F5DA7D9F5E19}" srcOrd="0" destOrd="0" presId="urn:microsoft.com/office/officeart/2005/8/layout/vList2"/>
    <dgm:cxn modelId="{22E3D25E-F1E4-41B5-B6B4-51F5EB4557B8}" type="presParOf" srcId="{6C4C27BC-CB73-4C1B-AE17-09496FD60911}" destId="{48082F55-66A2-43DE-AD94-3E40EC88CB59}" srcOrd="1" destOrd="0" presId="urn:microsoft.com/office/officeart/2005/8/layout/vList2"/>
    <dgm:cxn modelId="{AE7958F6-B9D0-426A-A990-AADDAD458AC8}" type="presParOf" srcId="{6C4C27BC-CB73-4C1B-AE17-09496FD60911}" destId="{7C6CF760-0EDF-4C57-B000-7995F18595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D28AA-7195-4676-A32B-844A8C722962}"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FAA8D777-E1AB-4AFC-96DD-24CD7BFD1A83}">
      <dgm:prSet custT="1"/>
      <dgm:spPr/>
      <dgm:t>
        <a:bodyPr/>
        <a:lstStyle/>
        <a:p>
          <a:r>
            <a:rPr lang="en-US" sz="1800"/>
            <a:t>Invite</a:t>
          </a:r>
        </a:p>
      </dgm:t>
    </dgm:pt>
    <dgm:pt modelId="{3D82ED86-10EB-4CE2-92C0-B2F3016EB301}" type="parTrans" cxnId="{2E2C1D4F-0802-41E1-8660-97E5C8A3AA5D}">
      <dgm:prSet/>
      <dgm:spPr/>
      <dgm:t>
        <a:bodyPr/>
        <a:lstStyle/>
        <a:p>
          <a:endParaRPr lang="en-US" sz="2400"/>
        </a:p>
      </dgm:t>
    </dgm:pt>
    <dgm:pt modelId="{C62E0831-BCF9-45A3-844F-EA878A9E2A8E}" type="sibTrans" cxnId="{2E2C1D4F-0802-41E1-8660-97E5C8A3AA5D}">
      <dgm:prSet/>
      <dgm:spPr/>
      <dgm:t>
        <a:bodyPr/>
        <a:lstStyle/>
        <a:p>
          <a:endParaRPr lang="en-US" sz="2400"/>
        </a:p>
      </dgm:t>
    </dgm:pt>
    <dgm:pt modelId="{401048B0-6683-459F-8498-AC7609D03F9C}">
      <dgm:prSet custT="1"/>
      <dgm:spPr/>
      <dgm:t>
        <a:bodyPr/>
        <a:lstStyle/>
        <a:p>
          <a:r>
            <a:rPr lang="en-US" sz="1600"/>
            <a:t>Invite people into conversations within safe, comfortable, familiar environment </a:t>
          </a:r>
        </a:p>
      </dgm:t>
    </dgm:pt>
    <dgm:pt modelId="{CB4BF678-1113-48F0-8013-405139BA601E}" type="parTrans" cxnId="{C87A1227-856A-42B4-822A-683952C96162}">
      <dgm:prSet/>
      <dgm:spPr/>
      <dgm:t>
        <a:bodyPr/>
        <a:lstStyle/>
        <a:p>
          <a:endParaRPr lang="en-US" sz="2400"/>
        </a:p>
      </dgm:t>
    </dgm:pt>
    <dgm:pt modelId="{A0D07E87-7D5A-47CD-B735-827DBB3B77C4}" type="sibTrans" cxnId="{C87A1227-856A-42B4-822A-683952C96162}">
      <dgm:prSet/>
      <dgm:spPr/>
      <dgm:t>
        <a:bodyPr/>
        <a:lstStyle/>
        <a:p>
          <a:endParaRPr lang="en-US" sz="2400"/>
        </a:p>
      </dgm:t>
    </dgm:pt>
    <dgm:pt modelId="{21AE7C9D-149D-4C53-82D2-20420A9B65DF}">
      <dgm:prSet custT="1"/>
      <dgm:spPr/>
      <dgm:t>
        <a:bodyPr/>
        <a:lstStyle/>
        <a:p>
          <a:r>
            <a:rPr lang="en-US" sz="1800"/>
            <a:t>Guide</a:t>
          </a:r>
        </a:p>
      </dgm:t>
    </dgm:pt>
    <dgm:pt modelId="{30BA6B7B-70D5-4B09-B9EA-585344ADD6B5}" type="parTrans" cxnId="{BC60EC62-A2A0-4D98-934D-5323751D8184}">
      <dgm:prSet/>
      <dgm:spPr/>
      <dgm:t>
        <a:bodyPr/>
        <a:lstStyle/>
        <a:p>
          <a:endParaRPr lang="en-US" sz="2400"/>
        </a:p>
      </dgm:t>
    </dgm:pt>
    <dgm:pt modelId="{F55D4050-5535-43A7-97B1-9CCB7E4E1AB3}" type="sibTrans" cxnId="{BC60EC62-A2A0-4D98-934D-5323751D8184}">
      <dgm:prSet/>
      <dgm:spPr/>
      <dgm:t>
        <a:bodyPr/>
        <a:lstStyle/>
        <a:p>
          <a:endParaRPr lang="en-US" sz="2400"/>
        </a:p>
      </dgm:t>
    </dgm:pt>
    <dgm:pt modelId="{DC4DB43E-0484-469E-8E08-6BD14E6E8FEE}">
      <dgm:prSet custT="1"/>
      <dgm:spPr/>
      <dgm:t>
        <a:bodyPr/>
        <a:lstStyle/>
        <a:p>
          <a:r>
            <a:rPr lang="en-US" sz="1600" dirty="0"/>
            <a:t>Guide people through the ACP process with supportive and knowledgeable facilitators </a:t>
          </a:r>
        </a:p>
      </dgm:t>
    </dgm:pt>
    <dgm:pt modelId="{D36FF77F-3EF6-46C4-9836-BEAE4AD7997B}" type="parTrans" cxnId="{E69BF111-2792-45EB-ACCA-DE87BB295B93}">
      <dgm:prSet/>
      <dgm:spPr/>
      <dgm:t>
        <a:bodyPr/>
        <a:lstStyle/>
        <a:p>
          <a:endParaRPr lang="en-US" sz="2400"/>
        </a:p>
      </dgm:t>
    </dgm:pt>
    <dgm:pt modelId="{6458597B-98CF-4846-AE2F-1F37C54E57B3}" type="sibTrans" cxnId="{E69BF111-2792-45EB-ACCA-DE87BB295B93}">
      <dgm:prSet/>
      <dgm:spPr/>
      <dgm:t>
        <a:bodyPr/>
        <a:lstStyle/>
        <a:p>
          <a:endParaRPr lang="en-US" sz="2400"/>
        </a:p>
      </dgm:t>
    </dgm:pt>
    <dgm:pt modelId="{64E1BFE3-4331-4C13-A959-FA0BA17DE8D2}">
      <dgm:prSet custT="1"/>
      <dgm:spPr/>
      <dgm:t>
        <a:bodyPr/>
        <a:lstStyle/>
        <a:p>
          <a:r>
            <a:rPr lang="en-US" sz="1800"/>
            <a:t>Help</a:t>
          </a:r>
        </a:p>
      </dgm:t>
    </dgm:pt>
    <dgm:pt modelId="{1E3C32C2-E8CC-47FD-A187-FAA1A32D0F46}" type="parTrans" cxnId="{CA620A7A-1420-4A9F-AB63-C8874B0E85E4}">
      <dgm:prSet/>
      <dgm:spPr/>
      <dgm:t>
        <a:bodyPr/>
        <a:lstStyle/>
        <a:p>
          <a:endParaRPr lang="en-US" sz="2400"/>
        </a:p>
      </dgm:t>
    </dgm:pt>
    <dgm:pt modelId="{8197266D-B41F-450D-8157-E0056DA688B6}" type="sibTrans" cxnId="{CA620A7A-1420-4A9F-AB63-C8874B0E85E4}">
      <dgm:prSet/>
      <dgm:spPr/>
      <dgm:t>
        <a:bodyPr/>
        <a:lstStyle/>
        <a:p>
          <a:endParaRPr lang="en-US" sz="2400"/>
        </a:p>
      </dgm:t>
    </dgm:pt>
    <dgm:pt modelId="{C67F1465-7D94-4B64-A692-CABD3498ADA8}">
      <dgm:prSet custT="1"/>
      <dgm:spPr/>
      <dgm:t>
        <a:bodyPr/>
        <a:lstStyle/>
        <a:p>
          <a:r>
            <a:rPr lang="en-US" sz="1600" dirty="0"/>
            <a:t>Help individuals reflect on their values and beliefs as a guide to healthcare decision-making </a:t>
          </a:r>
        </a:p>
      </dgm:t>
    </dgm:pt>
    <dgm:pt modelId="{16F7F265-CD13-4F84-A39C-5279BD853C16}" type="parTrans" cxnId="{CE14CA63-269C-4C06-8212-644BDD2F0868}">
      <dgm:prSet/>
      <dgm:spPr/>
      <dgm:t>
        <a:bodyPr/>
        <a:lstStyle/>
        <a:p>
          <a:endParaRPr lang="en-US" sz="2400"/>
        </a:p>
      </dgm:t>
    </dgm:pt>
    <dgm:pt modelId="{060A08ED-F034-4D85-A74A-F960059AFC1A}" type="sibTrans" cxnId="{CE14CA63-269C-4C06-8212-644BDD2F0868}">
      <dgm:prSet/>
      <dgm:spPr/>
      <dgm:t>
        <a:bodyPr/>
        <a:lstStyle/>
        <a:p>
          <a:endParaRPr lang="en-US" sz="2400"/>
        </a:p>
      </dgm:t>
    </dgm:pt>
    <dgm:pt modelId="{33717CD6-33D9-4C15-B65F-3ED8A260BFBC}">
      <dgm:prSet custT="1"/>
      <dgm:spPr/>
      <dgm:t>
        <a:bodyPr/>
        <a:lstStyle/>
        <a:p>
          <a:r>
            <a:rPr lang="en-US" sz="1800"/>
            <a:t>Refer</a:t>
          </a:r>
        </a:p>
      </dgm:t>
    </dgm:pt>
    <dgm:pt modelId="{F05ACA52-B37D-4D09-A768-E014FA63C01F}" type="parTrans" cxnId="{5C174BE9-CA5B-4A61-846D-910E3E7E04B4}">
      <dgm:prSet/>
      <dgm:spPr/>
      <dgm:t>
        <a:bodyPr/>
        <a:lstStyle/>
        <a:p>
          <a:endParaRPr lang="en-US" sz="2400"/>
        </a:p>
      </dgm:t>
    </dgm:pt>
    <dgm:pt modelId="{559E9639-EEFC-44B0-90A2-D7652CBDCFAC}" type="sibTrans" cxnId="{5C174BE9-CA5B-4A61-846D-910E3E7E04B4}">
      <dgm:prSet/>
      <dgm:spPr/>
      <dgm:t>
        <a:bodyPr/>
        <a:lstStyle/>
        <a:p>
          <a:endParaRPr lang="en-US" sz="2400"/>
        </a:p>
      </dgm:t>
    </dgm:pt>
    <dgm:pt modelId="{EBCCCB8D-492E-44F6-A1FD-A0A76073903A}">
      <dgm:prSet custT="1"/>
      <dgm:spPr/>
      <dgm:t>
        <a:bodyPr/>
        <a:lstStyle/>
        <a:p>
          <a:r>
            <a:rPr lang="en-US" sz="1600" dirty="0"/>
            <a:t>Refer to appropriate medical, religious, legal or communal resources </a:t>
          </a:r>
        </a:p>
      </dgm:t>
    </dgm:pt>
    <dgm:pt modelId="{DD97DB6D-5EED-4DB6-941C-C48F2184C22D}" type="parTrans" cxnId="{7FA697B2-E0A8-4559-9298-BDC544CDD944}">
      <dgm:prSet/>
      <dgm:spPr/>
      <dgm:t>
        <a:bodyPr/>
        <a:lstStyle/>
        <a:p>
          <a:endParaRPr lang="en-US" sz="2400"/>
        </a:p>
      </dgm:t>
    </dgm:pt>
    <dgm:pt modelId="{6E186A64-1EBA-473F-8F6D-56586C51ED0A}" type="sibTrans" cxnId="{7FA697B2-E0A8-4559-9298-BDC544CDD944}">
      <dgm:prSet/>
      <dgm:spPr/>
      <dgm:t>
        <a:bodyPr/>
        <a:lstStyle/>
        <a:p>
          <a:endParaRPr lang="en-US" sz="2400"/>
        </a:p>
      </dgm:t>
    </dgm:pt>
    <dgm:pt modelId="{4E237E49-05D6-4C54-90AB-05A2CD9890EC}">
      <dgm:prSet custT="1"/>
      <dgm:spPr/>
      <dgm:t>
        <a:bodyPr/>
        <a:lstStyle/>
        <a:p>
          <a:r>
            <a:rPr lang="en-US" sz="1800"/>
            <a:t>Emphasize</a:t>
          </a:r>
        </a:p>
      </dgm:t>
    </dgm:pt>
    <dgm:pt modelId="{54DD0A31-4098-41EF-A522-BE4C5DF3BB37}" type="parTrans" cxnId="{9B19A59D-8B4A-48A2-BB23-C0E4E13F74EC}">
      <dgm:prSet/>
      <dgm:spPr/>
      <dgm:t>
        <a:bodyPr/>
        <a:lstStyle/>
        <a:p>
          <a:endParaRPr lang="en-US" sz="2400"/>
        </a:p>
      </dgm:t>
    </dgm:pt>
    <dgm:pt modelId="{DBA4DD0E-C58A-4B39-A9C6-A21D5D46DD22}" type="sibTrans" cxnId="{9B19A59D-8B4A-48A2-BB23-C0E4E13F74EC}">
      <dgm:prSet/>
      <dgm:spPr/>
      <dgm:t>
        <a:bodyPr/>
        <a:lstStyle/>
        <a:p>
          <a:endParaRPr lang="en-US" sz="2400"/>
        </a:p>
      </dgm:t>
    </dgm:pt>
    <dgm:pt modelId="{E7212E71-C681-42A9-A316-F148613893B2}">
      <dgm:prSet custT="1"/>
      <dgm:spPr/>
      <dgm:t>
        <a:bodyPr/>
        <a:lstStyle/>
        <a:p>
          <a:r>
            <a:rPr lang="en-US" sz="1600" dirty="0"/>
            <a:t>Emphasize the importance of designating and communicating one’s wishes to a healthcare agent </a:t>
          </a:r>
        </a:p>
      </dgm:t>
    </dgm:pt>
    <dgm:pt modelId="{D4BC71EF-01CB-4DAA-BD3C-5133DF6AC01D}" type="parTrans" cxnId="{942919FA-D791-46A0-889E-2FBE80397631}">
      <dgm:prSet/>
      <dgm:spPr/>
      <dgm:t>
        <a:bodyPr/>
        <a:lstStyle/>
        <a:p>
          <a:endParaRPr lang="en-US" sz="2400"/>
        </a:p>
      </dgm:t>
    </dgm:pt>
    <dgm:pt modelId="{6BFA3146-4EF0-405F-BD90-993BFFB57A0A}" type="sibTrans" cxnId="{942919FA-D791-46A0-889E-2FBE80397631}">
      <dgm:prSet/>
      <dgm:spPr/>
      <dgm:t>
        <a:bodyPr/>
        <a:lstStyle/>
        <a:p>
          <a:endParaRPr lang="en-US" sz="2400"/>
        </a:p>
      </dgm:t>
    </dgm:pt>
    <dgm:pt modelId="{1C432AC1-9BAD-4E4D-9711-A1F541EE101C}">
      <dgm:prSet custT="1"/>
      <dgm:spPr/>
      <dgm:t>
        <a:bodyPr/>
        <a:lstStyle/>
        <a:p>
          <a:r>
            <a:rPr lang="en-US" sz="1800"/>
            <a:t>Complete</a:t>
          </a:r>
        </a:p>
      </dgm:t>
    </dgm:pt>
    <dgm:pt modelId="{B9861E8B-FFEA-4BD8-A527-17EC5D4BC378}" type="parTrans" cxnId="{54C43F70-166C-4F02-9B91-21B966F35ABE}">
      <dgm:prSet/>
      <dgm:spPr/>
      <dgm:t>
        <a:bodyPr/>
        <a:lstStyle/>
        <a:p>
          <a:endParaRPr lang="en-US" sz="2400"/>
        </a:p>
      </dgm:t>
    </dgm:pt>
    <dgm:pt modelId="{6C074868-39F5-4214-A451-F4411135FC74}" type="sibTrans" cxnId="{54C43F70-166C-4F02-9B91-21B966F35ABE}">
      <dgm:prSet/>
      <dgm:spPr/>
      <dgm:t>
        <a:bodyPr/>
        <a:lstStyle/>
        <a:p>
          <a:endParaRPr lang="en-US" sz="2400"/>
        </a:p>
      </dgm:t>
    </dgm:pt>
    <dgm:pt modelId="{5EE52BA6-EA67-46E5-ACBB-59F2C73EF391}">
      <dgm:prSet custT="1"/>
      <dgm:spPr/>
      <dgm:t>
        <a:bodyPr/>
        <a:lstStyle/>
        <a:p>
          <a:r>
            <a:rPr lang="en-US" sz="1600" dirty="0"/>
            <a:t>Complete an advance directive / Health Care Proxy form  </a:t>
          </a:r>
        </a:p>
      </dgm:t>
    </dgm:pt>
    <dgm:pt modelId="{CCA4AE7D-E427-4887-ADCD-8C45DB972CAD}" type="parTrans" cxnId="{5D5A4657-9378-42BD-985E-9BE14E9E241B}">
      <dgm:prSet/>
      <dgm:spPr/>
      <dgm:t>
        <a:bodyPr/>
        <a:lstStyle/>
        <a:p>
          <a:endParaRPr lang="en-US" sz="2400"/>
        </a:p>
      </dgm:t>
    </dgm:pt>
    <dgm:pt modelId="{0B882A56-1D17-4B9F-9CD0-C58C1E68AA35}" type="sibTrans" cxnId="{5D5A4657-9378-42BD-985E-9BE14E9E241B}">
      <dgm:prSet/>
      <dgm:spPr/>
      <dgm:t>
        <a:bodyPr/>
        <a:lstStyle/>
        <a:p>
          <a:endParaRPr lang="en-US" sz="2400"/>
        </a:p>
      </dgm:t>
    </dgm:pt>
    <dgm:pt modelId="{CE3AA3EF-62F3-475C-B429-5885A2D41EDF}">
      <dgm:prSet custT="1"/>
      <dgm:spPr/>
      <dgm:t>
        <a:bodyPr/>
        <a:lstStyle/>
        <a:p>
          <a:r>
            <a:rPr lang="en-US" sz="1800"/>
            <a:t>Encourage</a:t>
          </a:r>
        </a:p>
      </dgm:t>
    </dgm:pt>
    <dgm:pt modelId="{ED42CB2D-2811-44F0-B97A-F98352A6B64B}" type="parTrans" cxnId="{7F8D0409-A35E-4D61-9DEA-81D3A424B02C}">
      <dgm:prSet/>
      <dgm:spPr/>
      <dgm:t>
        <a:bodyPr/>
        <a:lstStyle/>
        <a:p>
          <a:endParaRPr lang="en-US" sz="2400"/>
        </a:p>
      </dgm:t>
    </dgm:pt>
    <dgm:pt modelId="{FB08A579-C2AA-4009-A8E0-9D205906CBF6}" type="sibTrans" cxnId="{7F8D0409-A35E-4D61-9DEA-81D3A424B02C}">
      <dgm:prSet/>
      <dgm:spPr/>
      <dgm:t>
        <a:bodyPr/>
        <a:lstStyle/>
        <a:p>
          <a:endParaRPr lang="en-US" sz="2400"/>
        </a:p>
      </dgm:t>
    </dgm:pt>
    <dgm:pt modelId="{BD48A172-70D9-4345-9FA1-7CB873C23216}">
      <dgm:prSet custT="1"/>
      <dgm:spPr/>
      <dgm:t>
        <a:bodyPr/>
        <a:lstStyle/>
        <a:p>
          <a:r>
            <a:rPr lang="en-US" sz="1600" dirty="0"/>
            <a:t>Encourage communication with loved ones, clergy, physicians, attorneys </a:t>
          </a:r>
        </a:p>
      </dgm:t>
    </dgm:pt>
    <dgm:pt modelId="{6E86451B-3F15-467D-B1A3-5750BD806BED}" type="parTrans" cxnId="{03597C74-8181-488D-9D9E-EA094B1E1643}">
      <dgm:prSet/>
      <dgm:spPr/>
      <dgm:t>
        <a:bodyPr/>
        <a:lstStyle/>
        <a:p>
          <a:endParaRPr lang="en-US" sz="2400"/>
        </a:p>
      </dgm:t>
    </dgm:pt>
    <dgm:pt modelId="{43588DD9-D797-42F4-AB3F-75D54CB2EBFC}" type="sibTrans" cxnId="{03597C74-8181-488D-9D9E-EA094B1E1643}">
      <dgm:prSet/>
      <dgm:spPr/>
      <dgm:t>
        <a:bodyPr/>
        <a:lstStyle/>
        <a:p>
          <a:endParaRPr lang="en-US" sz="2400"/>
        </a:p>
      </dgm:t>
    </dgm:pt>
    <dgm:pt modelId="{57232464-AB5E-4169-AFA2-7909205153F4}">
      <dgm:prSet custT="1"/>
      <dgm:spPr/>
      <dgm:t>
        <a:bodyPr/>
        <a:lstStyle/>
        <a:p>
          <a:r>
            <a:rPr lang="en-US" sz="1800"/>
            <a:t>Build</a:t>
          </a:r>
        </a:p>
      </dgm:t>
    </dgm:pt>
    <dgm:pt modelId="{54DCB9D2-5E55-4F9D-AA89-115546A5707E}" type="parTrans" cxnId="{ED6CF0B1-88E7-4E68-9269-68DB98066901}">
      <dgm:prSet/>
      <dgm:spPr/>
      <dgm:t>
        <a:bodyPr/>
        <a:lstStyle/>
        <a:p>
          <a:endParaRPr lang="en-US" sz="2400"/>
        </a:p>
      </dgm:t>
    </dgm:pt>
    <dgm:pt modelId="{3014DCEE-7EC5-49FA-B441-1C52CA9215BC}" type="sibTrans" cxnId="{ED6CF0B1-88E7-4E68-9269-68DB98066901}">
      <dgm:prSet/>
      <dgm:spPr/>
      <dgm:t>
        <a:bodyPr/>
        <a:lstStyle/>
        <a:p>
          <a:endParaRPr lang="en-US" sz="2400"/>
        </a:p>
      </dgm:t>
    </dgm:pt>
    <dgm:pt modelId="{B1BED4F6-E059-4814-B382-29142564906C}">
      <dgm:prSet custT="1"/>
      <dgm:spPr/>
      <dgm:t>
        <a:bodyPr/>
        <a:lstStyle/>
        <a:p>
          <a:r>
            <a:rPr lang="en-US" sz="1600" dirty="0"/>
            <a:t>Build community within and across patients, families, providers, and care team</a:t>
          </a:r>
        </a:p>
      </dgm:t>
    </dgm:pt>
    <dgm:pt modelId="{AB84AECA-F79E-4A57-ADC7-CBBEDF23F68D}" type="parTrans" cxnId="{E0EC5507-94D9-4DEF-B3C7-9FCFEB6B9CB0}">
      <dgm:prSet/>
      <dgm:spPr/>
      <dgm:t>
        <a:bodyPr/>
        <a:lstStyle/>
        <a:p>
          <a:endParaRPr lang="en-US" sz="2400"/>
        </a:p>
      </dgm:t>
    </dgm:pt>
    <dgm:pt modelId="{07AB9EB9-7FA4-49B1-BF80-F9EB60D379F4}" type="sibTrans" cxnId="{E0EC5507-94D9-4DEF-B3C7-9FCFEB6B9CB0}">
      <dgm:prSet/>
      <dgm:spPr/>
      <dgm:t>
        <a:bodyPr/>
        <a:lstStyle/>
        <a:p>
          <a:endParaRPr lang="en-US" sz="2400"/>
        </a:p>
      </dgm:t>
    </dgm:pt>
    <dgm:pt modelId="{AE82E95D-087A-471F-8E7C-FCC19FE2A02C}">
      <dgm:prSet custT="1"/>
      <dgm:spPr/>
      <dgm:t>
        <a:bodyPr/>
        <a:lstStyle/>
        <a:p>
          <a:r>
            <a:rPr lang="en-US" sz="1800"/>
            <a:t>Create</a:t>
          </a:r>
        </a:p>
      </dgm:t>
    </dgm:pt>
    <dgm:pt modelId="{6A3E2933-E149-46C8-887D-300F17BDFD7F}" type="parTrans" cxnId="{D2E13A6D-AF80-4C1E-BC92-186CA7D8E431}">
      <dgm:prSet/>
      <dgm:spPr/>
      <dgm:t>
        <a:bodyPr/>
        <a:lstStyle/>
        <a:p>
          <a:endParaRPr lang="en-US" sz="2400"/>
        </a:p>
      </dgm:t>
    </dgm:pt>
    <dgm:pt modelId="{B00230AA-822F-4D7F-8AE7-78C1A0D88098}" type="sibTrans" cxnId="{D2E13A6D-AF80-4C1E-BC92-186CA7D8E431}">
      <dgm:prSet/>
      <dgm:spPr/>
      <dgm:t>
        <a:bodyPr/>
        <a:lstStyle/>
        <a:p>
          <a:endParaRPr lang="en-US" sz="2400"/>
        </a:p>
      </dgm:t>
    </dgm:pt>
    <dgm:pt modelId="{5E1DCE0D-23C7-4469-A866-83A31556A21C}">
      <dgm:prSet custT="1"/>
      <dgm:spPr/>
      <dgm:t>
        <a:bodyPr/>
        <a:lstStyle/>
        <a:p>
          <a:r>
            <a:rPr lang="en-US" sz="1600"/>
            <a:t>Create culture change – destigmatizing and normalizing end of life conversation </a:t>
          </a:r>
        </a:p>
      </dgm:t>
    </dgm:pt>
    <dgm:pt modelId="{DE9347A3-AC0B-4F96-9860-7EC2BF639F40}" type="parTrans" cxnId="{39C50338-C653-4B00-A2D5-2F8963C15CB8}">
      <dgm:prSet/>
      <dgm:spPr/>
      <dgm:t>
        <a:bodyPr/>
        <a:lstStyle/>
        <a:p>
          <a:endParaRPr lang="en-US" sz="2400"/>
        </a:p>
      </dgm:t>
    </dgm:pt>
    <dgm:pt modelId="{41D23A9D-773C-49C9-9B7C-C4FB18028C34}" type="sibTrans" cxnId="{39C50338-C653-4B00-A2D5-2F8963C15CB8}">
      <dgm:prSet/>
      <dgm:spPr/>
      <dgm:t>
        <a:bodyPr/>
        <a:lstStyle/>
        <a:p>
          <a:endParaRPr lang="en-US" sz="2400"/>
        </a:p>
      </dgm:t>
    </dgm:pt>
    <dgm:pt modelId="{1BD805F6-AE21-4485-BCB2-101D79C24DA9}" type="pres">
      <dgm:prSet presAssocID="{B7AD28AA-7195-4676-A32B-844A8C722962}" presName="Name0" presStyleCnt="0">
        <dgm:presLayoutVars>
          <dgm:dir/>
          <dgm:animLvl val="lvl"/>
          <dgm:resizeHandles val="exact"/>
        </dgm:presLayoutVars>
      </dgm:prSet>
      <dgm:spPr/>
    </dgm:pt>
    <dgm:pt modelId="{2BE591BA-CF50-476A-B547-2E9860FB0A9E}" type="pres">
      <dgm:prSet presAssocID="{FAA8D777-E1AB-4AFC-96DD-24CD7BFD1A83}" presName="linNode" presStyleCnt="0"/>
      <dgm:spPr/>
    </dgm:pt>
    <dgm:pt modelId="{7893844D-A478-4896-9D9C-D053676596D1}" type="pres">
      <dgm:prSet presAssocID="{FAA8D777-E1AB-4AFC-96DD-24CD7BFD1A83}" presName="parentText" presStyleLbl="alignNode1" presStyleIdx="0" presStyleCnt="9">
        <dgm:presLayoutVars>
          <dgm:chMax val="1"/>
          <dgm:bulletEnabled/>
        </dgm:presLayoutVars>
      </dgm:prSet>
      <dgm:spPr/>
    </dgm:pt>
    <dgm:pt modelId="{6300D8EB-3266-4B6E-BFC4-B50B8B67C3F3}" type="pres">
      <dgm:prSet presAssocID="{FAA8D777-E1AB-4AFC-96DD-24CD7BFD1A83}" presName="descendantText" presStyleLbl="alignAccFollowNode1" presStyleIdx="0" presStyleCnt="9">
        <dgm:presLayoutVars>
          <dgm:bulletEnabled/>
        </dgm:presLayoutVars>
      </dgm:prSet>
      <dgm:spPr/>
    </dgm:pt>
    <dgm:pt modelId="{8C23C7D3-3E16-44EA-B50B-C55B1431C735}" type="pres">
      <dgm:prSet presAssocID="{C62E0831-BCF9-45A3-844F-EA878A9E2A8E}" presName="sp" presStyleCnt="0"/>
      <dgm:spPr/>
    </dgm:pt>
    <dgm:pt modelId="{C2388FFE-E760-4BA6-836D-B0C802B7B4B5}" type="pres">
      <dgm:prSet presAssocID="{21AE7C9D-149D-4C53-82D2-20420A9B65DF}" presName="linNode" presStyleCnt="0"/>
      <dgm:spPr/>
    </dgm:pt>
    <dgm:pt modelId="{C33E49A5-5650-4CCA-A12F-A5A58E5543A3}" type="pres">
      <dgm:prSet presAssocID="{21AE7C9D-149D-4C53-82D2-20420A9B65DF}" presName="parentText" presStyleLbl="alignNode1" presStyleIdx="1" presStyleCnt="9">
        <dgm:presLayoutVars>
          <dgm:chMax val="1"/>
          <dgm:bulletEnabled/>
        </dgm:presLayoutVars>
      </dgm:prSet>
      <dgm:spPr/>
    </dgm:pt>
    <dgm:pt modelId="{3B8D7DDE-56FF-4DED-8EC5-25C497F5AF2D}" type="pres">
      <dgm:prSet presAssocID="{21AE7C9D-149D-4C53-82D2-20420A9B65DF}" presName="descendantText" presStyleLbl="alignAccFollowNode1" presStyleIdx="1" presStyleCnt="9">
        <dgm:presLayoutVars>
          <dgm:bulletEnabled/>
        </dgm:presLayoutVars>
      </dgm:prSet>
      <dgm:spPr/>
    </dgm:pt>
    <dgm:pt modelId="{DFBEE6E3-EA29-46FF-840C-7E43AC8811B0}" type="pres">
      <dgm:prSet presAssocID="{F55D4050-5535-43A7-97B1-9CCB7E4E1AB3}" presName="sp" presStyleCnt="0"/>
      <dgm:spPr/>
    </dgm:pt>
    <dgm:pt modelId="{CDA050E0-EE28-4F69-AE2C-9297F7B05F07}" type="pres">
      <dgm:prSet presAssocID="{64E1BFE3-4331-4C13-A959-FA0BA17DE8D2}" presName="linNode" presStyleCnt="0"/>
      <dgm:spPr/>
    </dgm:pt>
    <dgm:pt modelId="{676A1FD7-B03F-468E-8D97-D32A70AADE43}" type="pres">
      <dgm:prSet presAssocID="{64E1BFE3-4331-4C13-A959-FA0BA17DE8D2}" presName="parentText" presStyleLbl="alignNode1" presStyleIdx="2" presStyleCnt="9">
        <dgm:presLayoutVars>
          <dgm:chMax val="1"/>
          <dgm:bulletEnabled/>
        </dgm:presLayoutVars>
      </dgm:prSet>
      <dgm:spPr/>
    </dgm:pt>
    <dgm:pt modelId="{063A16A2-49B9-47E3-9A0B-72B28482EB94}" type="pres">
      <dgm:prSet presAssocID="{64E1BFE3-4331-4C13-A959-FA0BA17DE8D2}" presName="descendantText" presStyleLbl="alignAccFollowNode1" presStyleIdx="2" presStyleCnt="9">
        <dgm:presLayoutVars>
          <dgm:bulletEnabled/>
        </dgm:presLayoutVars>
      </dgm:prSet>
      <dgm:spPr/>
    </dgm:pt>
    <dgm:pt modelId="{8428CBD7-B489-4081-AD2F-33ED186BA6AF}" type="pres">
      <dgm:prSet presAssocID="{8197266D-B41F-450D-8157-E0056DA688B6}" presName="sp" presStyleCnt="0"/>
      <dgm:spPr/>
    </dgm:pt>
    <dgm:pt modelId="{FC981B48-E491-4DB4-B24E-FCA0250464E0}" type="pres">
      <dgm:prSet presAssocID="{33717CD6-33D9-4C15-B65F-3ED8A260BFBC}" presName="linNode" presStyleCnt="0"/>
      <dgm:spPr/>
    </dgm:pt>
    <dgm:pt modelId="{E66AD30B-1818-458A-8CD9-7E83945011BE}" type="pres">
      <dgm:prSet presAssocID="{33717CD6-33D9-4C15-B65F-3ED8A260BFBC}" presName="parentText" presStyleLbl="alignNode1" presStyleIdx="3" presStyleCnt="9">
        <dgm:presLayoutVars>
          <dgm:chMax val="1"/>
          <dgm:bulletEnabled/>
        </dgm:presLayoutVars>
      </dgm:prSet>
      <dgm:spPr/>
    </dgm:pt>
    <dgm:pt modelId="{1295CFE3-EDE0-4573-A463-19D4AAB8AA83}" type="pres">
      <dgm:prSet presAssocID="{33717CD6-33D9-4C15-B65F-3ED8A260BFBC}" presName="descendantText" presStyleLbl="alignAccFollowNode1" presStyleIdx="3" presStyleCnt="9">
        <dgm:presLayoutVars>
          <dgm:bulletEnabled/>
        </dgm:presLayoutVars>
      </dgm:prSet>
      <dgm:spPr/>
    </dgm:pt>
    <dgm:pt modelId="{E43EF61E-4031-4262-949A-62ABC5E16CFA}" type="pres">
      <dgm:prSet presAssocID="{559E9639-EEFC-44B0-90A2-D7652CBDCFAC}" presName="sp" presStyleCnt="0"/>
      <dgm:spPr/>
    </dgm:pt>
    <dgm:pt modelId="{2137F190-C93B-4CF0-BBFF-94C760A3BAE9}" type="pres">
      <dgm:prSet presAssocID="{4E237E49-05D6-4C54-90AB-05A2CD9890EC}" presName="linNode" presStyleCnt="0"/>
      <dgm:spPr/>
    </dgm:pt>
    <dgm:pt modelId="{A178EC40-CC32-42D1-B70B-0709BE629717}" type="pres">
      <dgm:prSet presAssocID="{4E237E49-05D6-4C54-90AB-05A2CD9890EC}" presName="parentText" presStyleLbl="alignNode1" presStyleIdx="4" presStyleCnt="9">
        <dgm:presLayoutVars>
          <dgm:chMax val="1"/>
          <dgm:bulletEnabled/>
        </dgm:presLayoutVars>
      </dgm:prSet>
      <dgm:spPr/>
    </dgm:pt>
    <dgm:pt modelId="{1EFED329-CBA9-44D1-8EC2-3687CA9A35FF}" type="pres">
      <dgm:prSet presAssocID="{4E237E49-05D6-4C54-90AB-05A2CD9890EC}" presName="descendantText" presStyleLbl="alignAccFollowNode1" presStyleIdx="4" presStyleCnt="9">
        <dgm:presLayoutVars>
          <dgm:bulletEnabled/>
        </dgm:presLayoutVars>
      </dgm:prSet>
      <dgm:spPr/>
    </dgm:pt>
    <dgm:pt modelId="{9B4CB85F-B2D1-4C54-B262-0BE7D3033077}" type="pres">
      <dgm:prSet presAssocID="{DBA4DD0E-C58A-4B39-A9C6-A21D5D46DD22}" presName="sp" presStyleCnt="0"/>
      <dgm:spPr/>
    </dgm:pt>
    <dgm:pt modelId="{F894B524-8516-4F08-ACA0-7E1443D62678}" type="pres">
      <dgm:prSet presAssocID="{1C432AC1-9BAD-4E4D-9711-A1F541EE101C}" presName="linNode" presStyleCnt="0"/>
      <dgm:spPr/>
    </dgm:pt>
    <dgm:pt modelId="{4FFA9702-8109-48E1-A8E1-D0809E65E661}" type="pres">
      <dgm:prSet presAssocID="{1C432AC1-9BAD-4E4D-9711-A1F541EE101C}" presName="parentText" presStyleLbl="alignNode1" presStyleIdx="5" presStyleCnt="9">
        <dgm:presLayoutVars>
          <dgm:chMax val="1"/>
          <dgm:bulletEnabled/>
        </dgm:presLayoutVars>
      </dgm:prSet>
      <dgm:spPr/>
    </dgm:pt>
    <dgm:pt modelId="{1C19DF91-AAA5-4216-B0E0-2230B7930106}" type="pres">
      <dgm:prSet presAssocID="{1C432AC1-9BAD-4E4D-9711-A1F541EE101C}" presName="descendantText" presStyleLbl="alignAccFollowNode1" presStyleIdx="5" presStyleCnt="9">
        <dgm:presLayoutVars>
          <dgm:bulletEnabled/>
        </dgm:presLayoutVars>
      </dgm:prSet>
      <dgm:spPr/>
    </dgm:pt>
    <dgm:pt modelId="{4ED7CCF0-40EB-4363-A438-720DB0289F93}" type="pres">
      <dgm:prSet presAssocID="{6C074868-39F5-4214-A451-F4411135FC74}" presName="sp" presStyleCnt="0"/>
      <dgm:spPr/>
    </dgm:pt>
    <dgm:pt modelId="{6FD5D7DD-F9F6-4E2E-A3D8-748A6137AD6F}" type="pres">
      <dgm:prSet presAssocID="{CE3AA3EF-62F3-475C-B429-5885A2D41EDF}" presName="linNode" presStyleCnt="0"/>
      <dgm:spPr/>
    </dgm:pt>
    <dgm:pt modelId="{65D12F7C-ED16-4BE8-BE18-0AAB55B8F95E}" type="pres">
      <dgm:prSet presAssocID="{CE3AA3EF-62F3-475C-B429-5885A2D41EDF}" presName="parentText" presStyleLbl="alignNode1" presStyleIdx="6" presStyleCnt="9">
        <dgm:presLayoutVars>
          <dgm:chMax val="1"/>
          <dgm:bulletEnabled/>
        </dgm:presLayoutVars>
      </dgm:prSet>
      <dgm:spPr/>
    </dgm:pt>
    <dgm:pt modelId="{C31E8CF3-13CC-44AA-8AC0-14B161BBF589}" type="pres">
      <dgm:prSet presAssocID="{CE3AA3EF-62F3-475C-B429-5885A2D41EDF}" presName="descendantText" presStyleLbl="alignAccFollowNode1" presStyleIdx="6" presStyleCnt="9">
        <dgm:presLayoutVars>
          <dgm:bulletEnabled/>
        </dgm:presLayoutVars>
      </dgm:prSet>
      <dgm:spPr/>
    </dgm:pt>
    <dgm:pt modelId="{A95226AA-E2B8-4763-9133-714B4764A64E}" type="pres">
      <dgm:prSet presAssocID="{FB08A579-C2AA-4009-A8E0-9D205906CBF6}" presName="sp" presStyleCnt="0"/>
      <dgm:spPr/>
    </dgm:pt>
    <dgm:pt modelId="{4A228C41-2267-4C77-8C92-63B21FBF2C6B}" type="pres">
      <dgm:prSet presAssocID="{57232464-AB5E-4169-AFA2-7909205153F4}" presName="linNode" presStyleCnt="0"/>
      <dgm:spPr/>
    </dgm:pt>
    <dgm:pt modelId="{7F96AA83-53A6-4CFF-9036-2447D875D137}" type="pres">
      <dgm:prSet presAssocID="{57232464-AB5E-4169-AFA2-7909205153F4}" presName="parentText" presStyleLbl="alignNode1" presStyleIdx="7" presStyleCnt="9">
        <dgm:presLayoutVars>
          <dgm:chMax val="1"/>
          <dgm:bulletEnabled/>
        </dgm:presLayoutVars>
      </dgm:prSet>
      <dgm:spPr/>
    </dgm:pt>
    <dgm:pt modelId="{3B9FA71E-9485-466C-BA47-29F732B91FF3}" type="pres">
      <dgm:prSet presAssocID="{57232464-AB5E-4169-AFA2-7909205153F4}" presName="descendantText" presStyleLbl="alignAccFollowNode1" presStyleIdx="7" presStyleCnt="9">
        <dgm:presLayoutVars>
          <dgm:bulletEnabled/>
        </dgm:presLayoutVars>
      </dgm:prSet>
      <dgm:spPr/>
    </dgm:pt>
    <dgm:pt modelId="{9F3F3271-6EA0-49E7-9265-AB9BED3201C3}" type="pres">
      <dgm:prSet presAssocID="{3014DCEE-7EC5-49FA-B441-1C52CA9215BC}" presName="sp" presStyleCnt="0"/>
      <dgm:spPr/>
    </dgm:pt>
    <dgm:pt modelId="{E7B682AF-BFD7-4F17-BB48-BEB165686316}" type="pres">
      <dgm:prSet presAssocID="{AE82E95D-087A-471F-8E7C-FCC19FE2A02C}" presName="linNode" presStyleCnt="0"/>
      <dgm:spPr/>
    </dgm:pt>
    <dgm:pt modelId="{534B624B-93C1-4FD7-A6CC-3A0454F22E5D}" type="pres">
      <dgm:prSet presAssocID="{AE82E95D-087A-471F-8E7C-FCC19FE2A02C}" presName="parentText" presStyleLbl="alignNode1" presStyleIdx="8" presStyleCnt="9">
        <dgm:presLayoutVars>
          <dgm:chMax val="1"/>
          <dgm:bulletEnabled/>
        </dgm:presLayoutVars>
      </dgm:prSet>
      <dgm:spPr/>
    </dgm:pt>
    <dgm:pt modelId="{BC156419-9B2D-4942-B6A6-425D1ABB6813}" type="pres">
      <dgm:prSet presAssocID="{AE82E95D-087A-471F-8E7C-FCC19FE2A02C}" presName="descendantText" presStyleLbl="alignAccFollowNode1" presStyleIdx="8" presStyleCnt="9">
        <dgm:presLayoutVars>
          <dgm:bulletEnabled/>
        </dgm:presLayoutVars>
      </dgm:prSet>
      <dgm:spPr/>
    </dgm:pt>
  </dgm:ptLst>
  <dgm:cxnLst>
    <dgm:cxn modelId="{E0EC5507-94D9-4DEF-B3C7-9FCFEB6B9CB0}" srcId="{57232464-AB5E-4169-AFA2-7909205153F4}" destId="{B1BED4F6-E059-4814-B382-29142564906C}" srcOrd="0" destOrd="0" parTransId="{AB84AECA-F79E-4A57-ADC7-CBBEDF23F68D}" sibTransId="{07AB9EB9-7FA4-49B1-BF80-F9EB60D379F4}"/>
    <dgm:cxn modelId="{7F8D0409-A35E-4D61-9DEA-81D3A424B02C}" srcId="{B7AD28AA-7195-4676-A32B-844A8C722962}" destId="{CE3AA3EF-62F3-475C-B429-5885A2D41EDF}" srcOrd="6" destOrd="0" parTransId="{ED42CB2D-2811-44F0-B97A-F98352A6B64B}" sibTransId="{FB08A579-C2AA-4009-A8E0-9D205906CBF6}"/>
    <dgm:cxn modelId="{2FAC3A10-8895-4373-997E-2A9FF3F0A18E}" type="presOf" srcId="{AE82E95D-087A-471F-8E7C-FCC19FE2A02C}" destId="{534B624B-93C1-4FD7-A6CC-3A0454F22E5D}" srcOrd="0" destOrd="0" presId="urn:microsoft.com/office/officeart/2016/7/layout/VerticalSolidActionList"/>
    <dgm:cxn modelId="{E69BF111-2792-45EB-ACCA-DE87BB295B93}" srcId="{21AE7C9D-149D-4C53-82D2-20420A9B65DF}" destId="{DC4DB43E-0484-469E-8E08-6BD14E6E8FEE}" srcOrd="0" destOrd="0" parTransId="{D36FF77F-3EF6-46C4-9836-BEAE4AD7997B}" sibTransId="{6458597B-98CF-4846-AE2F-1F37C54E57B3}"/>
    <dgm:cxn modelId="{8B4CC016-9072-47D2-8911-6412E9391844}" type="presOf" srcId="{33717CD6-33D9-4C15-B65F-3ED8A260BFBC}" destId="{E66AD30B-1818-458A-8CD9-7E83945011BE}" srcOrd="0" destOrd="0" presId="urn:microsoft.com/office/officeart/2016/7/layout/VerticalSolidActionList"/>
    <dgm:cxn modelId="{3D59131F-781B-477D-81EE-16954D447F47}" type="presOf" srcId="{5EE52BA6-EA67-46E5-ACBB-59F2C73EF391}" destId="{1C19DF91-AAA5-4216-B0E0-2230B7930106}" srcOrd="0" destOrd="0" presId="urn:microsoft.com/office/officeart/2016/7/layout/VerticalSolidActionList"/>
    <dgm:cxn modelId="{2DFAFF22-8B60-485A-B5D8-E2A22DEEAF2B}" type="presOf" srcId="{C67F1465-7D94-4B64-A692-CABD3498ADA8}" destId="{063A16A2-49B9-47E3-9A0B-72B28482EB94}" srcOrd="0" destOrd="0" presId="urn:microsoft.com/office/officeart/2016/7/layout/VerticalSolidActionList"/>
    <dgm:cxn modelId="{C87A1227-856A-42B4-822A-683952C96162}" srcId="{FAA8D777-E1AB-4AFC-96DD-24CD7BFD1A83}" destId="{401048B0-6683-459F-8498-AC7609D03F9C}" srcOrd="0" destOrd="0" parTransId="{CB4BF678-1113-48F0-8013-405139BA601E}" sibTransId="{A0D07E87-7D5A-47CD-B735-827DBB3B77C4}"/>
    <dgm:cxn modelId="{00F96932-331F-4739-8DE6-AF6B00BBE2DC}" type="presOf" srcId="{64E1BFE3-4331-4C13-A959-FA0BA17DE8D2}" destId="{676A1FD7-B03F-468E-8D97-D32A70AADE43}" srcOrd="0" destOrd="0" presId="urn:microsoft.com/office/officeart/2016/7/layout/VerticalSolidActionList"/>
    <dgm:cxn modelId="{39C50338-C653-4B00-A2D5-2F8963C15CB8}" srcId="{AE82E95D-087A-471F-8E7C-FCC19FE2A02C}" destId="{5E1DCE0D-23C7-4469-A866-83A31556A21C}" srcOrd="0" destOrd="0" parTransId="{DE9347A3-AC0B-4F96-9860-7EC2BF639F40}" sibTransId="{41D23A9D-773C-49C9-9B7C-C4FB18028C34}"/>
    <dgm:cxn modelId="{9E44A93B-3088-4AA1-84F5-90F4482DFF01}" type="presOf" srcId="{FAA8D777-E1AB-4AFC-96DD-24CD7BFD1A83}" destId="{7893844D-A478-4896-9D9C-D053676596D1}" srcOrd="0" destOrd="0" presId="urn:microsoft.com/office/officeart/2016/7/layout/VerticalSolidActionList"/>
    <dgm:cxn modelId="{49C8FA41-F806-4C32-B067-6C1822C5FEA7}" type="presOf" srcId="{CE3AA3EF-62F3-475C-B429-5885A2D41EDF}" destId="{65D12F7C-ED16-4BE8-BE18-0AAB55B8F95E}" srcOrd="0" destOrd="0" presId="urn:microsoft.com/office/officeart/2016/7/layout/VerticalSolidActionList"/>
    <dgm:cxn modelId="{BC60EC62-A2A0-4D98-934D-5323751D8184}" srcId="{B7AD28AA-7195-4676-A32B-844A8C722962}" destId="{21AE7C9D-149D-4C53-82D2-20420A9B65DF}" srcOrd="1" destOrd="0" parTransId="{30BA6B7B-70D5-4B09-B9EA-585344ADD6B5}" sibTransId="{F55D4050-5535-43A7-97B1-9CCB7E4E1AB3}"/>
    <dgm:cxn modelId="{CE14CA63-269C-4C06-8212-644BDD2F0868}" srcId="{64E1BFE3-4331-4C13-A959-FA0BA17DE8D2}" destId="{C67F1465-7D94-4B64-A692-CABD3498ADA8}" srcOrd="0" destOrd="0" parTransId="{16F7F265-CD13-4F84-A39C-5279BD853C16}" sibTransId="{060A08ED-F034-4D85-A74A-F960059AFC1A}"/>
    <dgm:cxn modelId="{7A1BAA65-C216-4153-82BF-584A05C0BA98}" type="presOf" srcId="{4E237E49-05D6-4C54-90AB-05A2CD9890EC}" destId="{A178EC40-CC32-42D1-B70B-0709BE629717}" srcOrd="0" destOrd="0" presId="urn:microsoft.com/office/officeart/2016/7/layout/VerticalSolidActionList"/>
    <dgm:cxn modelId="{D2E13A6D-AF80-4C1E-BC92-186CA7D8E431}" srcId="{B7AD28AA-7195-4676-A32B-844A8C722962}" destId="{AE82E95D-087A-471F-8E7C-FCC19FE2A02C}" srcOrd="8" destOrd="0" parTransId="{6A3E2933-E149-46C8-887D-300F17BDFD7F}" sibTransId="{B00230AA-822F-4D7F-8AE7-78C1A0D88098}"/>
    <dgm:cxn modelId="{2E2C1D4F-0802-41E1-8660-97E5C8A3AA5D}" srcId="{B7AD28AA-7195-4676-A32B-844A8C722962}" destId="{FAA8D777-E1AB-4AFC-96DD-24CD7BFD1A83}" srcOrd="0" destOrd="0" parTransId="{3D82ED86-10EB-4CE2-92C0-B2F3016EB301}" sibTransId="{C62E0831-BCF9-45A3-844F-EA878A9E2A8E}"/>
    <dgm:cxn modelId="{54C43F70-166C-4F02-9B91-21B966F35ABE}" srcId="{B7AD28AA-7195-4676-A32B-844A8C722962}" destId="{1C432AC1-9BAD-4E4D-9711-A1F541EE101C}" srcOrd="5" destOrd="0" parTransId="{B9861E8B-FFEA-4BD8-A527-17EC5D4BC378}" sibTransId="{6C074868-39F5-4214-A451-F4411135FC74}"/>
    <dgm:cxn modelId="{03597C74-8181-488D-9D9E-EA094B1E1643}" srcId="{CE3AA3EF-62F3-475C-B429-5885A2D41EDF}" destId="{BD48A172-70D9-4345-9FA1-7CB873C23216}" srcOrd="0" destOrd="0" parTransId="{6E86451B-3F15-467D-B1A3-5750BD806BED}" sibTransId="{43588DD9-D797-42F4-AB3F-75D54CB2EBFC}"/>
    <dgm:cxn modelId="{5D5A4657-9378-42BD-985E-9BE14E9E241B}" srcId="{1C432AC1-9BAD-4E4D-9711-A1F541EE101C}" destId="{5EE52BA6-EA67-46E5-ACBB-59F2C73EF391}" srcOrd="0" destOrd="0" parTransId="{CCA4AE7D-E427-4887-ADCD-8C45DB972CAD}" sibTransId="{0B882A56-1D17-4B9F-9CD0-C58C1E68AA35}"/>
    <dgm:cxn modelId="{CA620A7A-1420-4A9F-AB63-C8874B0E85E4}" srcId="{B7AD28AA-7195-4676-A32B-844A8C722962}" destId="{64E1BFE3-4331-4C13-A959-FA0BA17DE8D2}" srcOrd="2" destOrd="0" parTransId="{1E3C32C2-E8CC-47FD-A187-FAA1A32D0F46}" sibTransId="{8197266D-B41F-450D-8157-E0056DA688B6}"/>
    <dgm:cxn modelId="{C7B62680-63A8-45E3-B1C1-C618AA0888E0}" type="presOf" srcId="{DC4DB43E-0484-469E-8E08-6BD14E6E8FEE}" destId="{3B8D7DDE-56FF-4DED-8EC5-25C497F5AF2D}" srcOrd="0" destOrd="0" presId="urn:microsoft.com/office/officeart/2016/7/layout/VerticalSolidActionList"/>
    <dgm:cxn modelId="{6FEB7A80-7943-4F0B-8162-AE3F6FE78A2E}" type="presOf" srcId="{B7AD28AA-7195-4676-A32B-844A8C722962}" destId="{1BD805F6-AE21-4485-BCB2-101D79C24DA9}" srcOrd="0" destOrd="0" presId="urn:microsoft.com/office/officeart/2016/7/layout/VerticalSolidActionList"/>
    <dgm:cxn modelId="{D81D7C9A-6B5D-4008-8374-EA620D32FB39}" type="presOf" srcId="{EBCCCB8D-492E-44F6-A1FD-A0A76073903A}" destId="{1295CFE3-EDE0-4573-A463-19D4AAB8AA83}" srcOrd="0" destOrd="0" presId="urn:microsoft.com/office/officeart/2016/7/layout/VerticalSolidActionList"/>
    <dgm:cxn modelId="{9B19A59D-8B4A-48A2-BB23-C0E4E13F74EC}" srcId="{B7AD28AA-7195-4676-A32B-844A8C722962}" destId="{4E237E49-05D6-4C54-90AB-05A2CD9890EC}" srcOrd="4" destOrd="0" parTransId="{54DD0A31-4098-41EF-A522-BE4C5DF3BB37}" sibTransId="{DBA4DD0E-C58A-4B39-A9C6-A21D5D46DD22}"/>
    <dgm:cxn modelId="{A3D415A2-B0BB-4814-AF85-4BA7046F3006}" type="presOf" srcId="{B1BED4F6-E059-4814-B382-29142564906C}" destId="{3B9FA71E-9485-466C-BA47-29F732B91FF3}" srcOrd="0" destOrd="0" presId="urn:microsoft.com/office/officeart/2016/7/layout/VerticalSolidActionList"/>
    <dgm:cxn modelId="{CEABACA4-7ECE-4FD5-92CF-88E1E3B355B7}" type="presOf" srcId="{21AE7C9D-149D-4C53-82D2-20420A9B65DF}" destId="{C33E49A5-5650-4CCA-A12F-A5A58E5543A3}" srcOrd="0" destOrd="0" presId="urn:microsoft.com/office/officeart/2016/7/layout/VerticalSolidActionList"/>
    <dgm:cxn modelId="{ED6CF0B1-88E7-4E68-9269-68DB98066901}" srcId="{B7AD28AA-7195-4676-A32B-844A8C722962}" destId="{57232464-AB5E-4169-AFA2-7909205153F4}" srcOrd="7" destOrd="0" parTransId="{54DCB9D2-5E55-4F9D-AA89-115546A5707E}" sibTransId="{3014DCEE-7EC5-49FA-B441-1C52CA9215BC}"/>
    <dgm:cxn modelId="{7FA697B2-E0A8-4559-9298-BDC544CDD944}" srcId="{33717CD6-33D9-4C15-B65F-3ED8A260BFBC}" destId="{EBCCCB8D-492E-44F6-A1FD-A0A76073903A}" srcOrd="0" destOrd="0" parTransId="{DD97DB6D-5EED-4DB6-941C-C48F2184C22D}" sibTransId="{6E186A64-1EBA-473F-8F6D-56586C51ED0A}"/>
    <dgm:cxn modelId="{688CA8BD-264F-4D47-B420-46523BC73791}" type="presOf" srcId="{BD48A172-70D9-4345-9FA1-7CB873C23216}" destId="{C31E8CF3-13CC-44AA-8AC0-14B161BBF589}" srcOrd="0" destOrd="0" presId="urn:microsoft.com/office/officeart/2016/7/layout/VerticalSolidActionList"/>
    <dgm:cxn modelId="{9A8385CD-6274-4A54-99D3-F9273F3DE0DA}" type="presOf" srcId="{1C432AC1-9BAD-4E4D-9711-A1F541EE101C}" destId="{4FFA9702-8109-48E1-A8E1-D0809E65E661}" srcOrd="0" destOrd="0" presId="urn:microsoft.com/office/officeart/2016/7/layout/VerticalSolidActionList"/>
    <dgm:cxn modelId="{D39F2ECF-71D4-4382-BDEB-5D1ACAB23A7C}" type="presOf" srcId="{E7212E71-C681-42A9-A316-F148613893B2}" destId="{1EFED329-CBA9-44D1-8EC2-3687CA9A35FF}" srcOrd="0" destOrd="0" presId="urn:microsoft.com/office/officeart/2016/7/layout/VerticalSolidActionList"/>
    <dgm:cxn modelId="{2248D6D1-3D3F-428A-8531-D595A1D83F3A}" type="presOf" srcId="{5E1DCE0D-23C7-4469-A866-83A31556A21C}" destId="{BC156419-9B2D-4942-B6A6-425D1ABB6813}" srcOrd="0" destOrd="0" presId="urn:microsoft.com/office/officeart/2016/7/layout/VerticalSolidActionList"/>
    <dgm:cxn modelId="{6EF12CE0-81AA-4AD0-B2BB-7A688E9557AB}" type="presOf" srcId="{57232464-AB5E-4169-AFA2-7909205153F4}" destId="{7F96AA83-53A6-4CFF-9036-2447D875D137}" srcOrd="0" destOrd="0" presId="urn:microsoft.com/office/officeart/2016/7/layout/VerticalSolidActionList"/>
    <dgm:cxn modelId="{5C174BE9-CA5B-4A61-846D-910E3E7E04B4}" srcId="{B7AD28AA-7195-4676-A32B-844A8C722962}" destId="{33717CD6-33D9-4C15-B65F-3ED8A260BFBC}" srcOrd="3" destOrd="0" parTransId="{F05ACA52-B37D-4D09-A768-E014FA63C01F}" sibTransId="{559E9639-EEFC-44B0-90A2-D7652CBDCFAC}"/>
    <dgm:cxn modelId="{4D6030F0-659B-465D-90C3-0332B495997A}" type="presOf" srcId="{401048B0-6683-459F-8498-AC7609D03F9C}" destId="{6300D8EB-3266-4B6E-BFC4-B50B8B67C3F3}" srcOrd="0" destOrd="0" presId="urn:microsoft.com/office/officeart/2016/7/layout/VerticalSolidActionList"/>
    <dgm:cxn modelId="{942919FA-D791-46A0-889E-2FBE80397631}" srcId="{4E237E49-05D6-4C54-90AB-05A2CD9890EC}" destId="{E7212E71-C681-42A9-A316-F148613893B2}" srcOrd="0" destOrd="0" parTransId="{D4BC71EF-01CB-4DAA-BD3C-5133DF6AC01D}" sibTransId="{6BFA3146-4EF0-405F-BD90-993BFFB57A0A}"/>
    <dgm:cxn modelId="{6019EBA9-95B5-46BF-A705-ED9E314E58CA}" type="presParOf" srcId="{1BD805F6-AE21-4485-BCB2-101D79C24DA9}" destId="{2BE591BA-CF50-476A-B547-2E9860FB0A9E}" srcOrd="0" destOrd="0" presId="urn:microsoft.com/office/officeart/2016/7/layout/VerticalSolidActionList"/>
    <dgm:cxn modelId="{3BB4312C-FC29-4856-A60E-C488EDA10E32}" type="presParOf" srcId="{2BE591BA-CF50-476A-B547-2E9860FB0A9E}" destId="{7893844D-A478-4896-9D9C-D053676596D1}" srcOrd="0" destOrd="0" presId="urn:microsoft.com/office/officeart/2016/7/layout/VerticalSolidActionList"/>
    <dgm:cxn modelId="{57F140BF-FA9B-416B-9ADD-9506E6FB8461}" type="presParOf" srcId="{2BE591BA-CF50-476A-B547-2E9860FB0A9E}" destId="{6300D8EB-3266-4B6E-BFC4-B50B8B67C3F3}" srcOrd="1" destOrd="0" presId="urn:microsoft.com/office/officeart/2016/7/layout/VerticalSolidActionList"/>
    <dgm:cxn modelId="{A0D68D8C-1F9C-4879-96BA-29BF1CC693A5}" type="presParOf" srcId="{1BD805F6-AE21-4485-BCB2-101D79C24DA9}" destId="{8C23C7D3-3E16-44EA-B50B-C55B1431C735}" srcOrd="1" destOrd="0" presId="urn:microsoft.com/office/officeart/2016/7/layout/VerticalSolidActionList"/>
    <dgm:cxn modelId="{C05E1CD9-244A-49C9-9615-AB73176F2456}" type="presParOf" srcId="{1BD805F6-AE21-4485-BCB2-101D79C24DA9}" destId="{C2388FFE-E760-4BA6-836D-B0C802B7B4B5}" srcOrd="2" destOrd="0" presId="urn:microsoft.com/office/officeart/2016/7/layout/VerticalSolidActionList"/>
    <dgm:cxn modelId="{43BD9610-883B-4549-B5F9-9E053B7FCBDD}" type="presParOf" srcId="{C2388FFE-E760-4BA6-836D-B0C802B7B4B5}" destId="{C33E49A5-5650-4CCA-A12F-A5A58E5543A3}" srcOrd="0" destOrd="0" presId="urn:microsoft.com/office/officeart/2016/7/layout/VerticalSolidActionList"/>
    <dgm:cxn modelId="{D0B41CB4-CAB4-47C6-9C92-799915AE84C9}" type="presParOf" srcId="{C2388FFE-E760-4BA6-836D-B0C802B7B4B5}" destId="{3B8D7DDE-56FF-4DED-8EC5-25C497F5AF2D}" srcOrd="1" destOrd="0" presId="urn:microsoft.com/office/officeart/2016/7/layout/VerticalSolidActionList"/>
    <dgm:cxn modelId="{0A3FB449-DEBC-4C77-A9B2-6E3EF8049E79}" type="presParOf" srcId="{1BD805F6-AE21-4485-BCB2-101D79C24DA9}" destId="{DFBEE6E3-EA29-46FF-840C-7E43AC8811B0}" srcOrd="3" destOrd="0" presId="urn:microsoft.com/office/officeart/2016/7/layout/VerticalSolidActionList"/>
    <dgm:cxn modelId="{7D4CC70C-2B73-4655-8938-EE5EEACAD00D}" type="presParOf" srcId="{1BD805F6-AE21-4485-BCB2-101D79C24DA9}" destId="{CDA050E0-EE28-4F69-AE2C-9297F7B05F07}" srcOrd="4" destOrd="0" presId="urn:microsoft.com/office/officeart/2016/7/layout/VerticalSolidActionList"/>
    <dgm:cxn modelId="{56DA13D3-AE16-470C-AD3E-F1C69B2D026E}" type="presParOf" srcId="{CDA050E0-EE28-4F69-AE2C-9297F7B05F07}" destId="{676A1FD7-B03F-468E-8D97-D32A70AADE43}" srcOrd="0" destOrd="0" presId="urn:microsoft.com/office/officeart/2016/7/layout/VerticalSolidActionList"/>
    <dgm:cxn modelId="{7D2C76FD-00CA-4AE2-AAFD-E97254A72AFB}" type="presParOf" srcId="{CDA050E0-EE28-4F69-AE2C-9297F7B05F07}" destId="{063A16A2-49B9-47E3-9A0B-72B28482EB94}" srcOrd="1" destOrd="0" presId="urn:microsoft.com/office/officeart/2016/7/layout/VerticalSolidActionList"/>
    <dgm:cxn modelId="{FE4D8635-C827-466E-B5BE-C3C356104ECA}" type="presParOf" srcId="{1BD805F6-AE21-4485-BCB2-101D79C24DA9}" destId="{8428CBD7-B489-4081-AD2F-33ED186BA6AF}" srcOrd="5" destOrd="0" presId="urn:microsoft.com/office/officeart/2016/7/layout/VerticalSolidActionList"/>
    <dgm:cxn modelId="{0E40E0CC-041F-4A76-8AB6-C0A2303108A5}" type="presParOf" srcId="{1BD805F6-AE21-4485-BCB2-101D79C24DA9}" destId="{FC981B48-E491-4DB4-B24E-FCA0250464E0}" srcOrd="6" destOrd="0" presId="urn:microsoft.com/office/officeart/2016/7/layout/VerticalSolidActionList"/>
    <dgm:cxn modelId="{4452F58E-EE6F-42E1-8BB2-CA4FF03EED05}" type="presParOf" srcId="{FC981B48-E491-4DB4-B24E-FCA0250464E0}" destId="{E66AD30B-1818-458A-8CD9-7E83945011BE}" srcOrd="0" destOrd="0" presId="urn:microsoft.com/office/officeart/2016/7/layout/VerticalSolidActionList"/>
    <dgm:cxn modelId="{C9A2D3D9-359F-49C0-881C-2988DA600509}" type="presParOf" srcId="{FC981B48-E491-4DB4-B24E-FCA0250464E0}" destId="{1295CFE3-EDE0-4573-A463-19D4AAB8AA83}" srcOrd="1" destOrd="0" presId="urn:microsoft.com/office/officeart/2016/7/layout/VerticalSolidActionList"/>
    <dgm:cxn modelId="{637E31C8-EE19-464C-8549-8D230B3324DA}" type="presParOf" srcId="{1BD805F6-AE21-4485-BCB2-101D79C24DA9}" destId="{E43EF61E-4031-4262-949A-62ABC5E16CFA}" srcOrd="7" destOrd="0" presId="urn:microsoft.com/office/officeart/2016/7/layout/VerticalSolidActionList"/>
    <dgm:cxn modelId="{4F9C885C-4EB9-4DE0-A80A-0AAE0BBD1F05}" type="presParOf" srcId="{1BD805F6-AE21-4485-BCB2-101D79C24DA9}" destId="{2137F190-C93B-4CF0-BBFF-94C760A3BAE9}" srcOrd="8" destOrd="0" presId="urn:microsoft.com/office/officeart/2016/7/layout/VerticalSolidActionList"/>
    <dgm:cxn modelId="{D9EDC8E3-9961-4B02-A56D-348FB07E6B38}" type="presParOf" srcId="{2137F190-C93B-4CF0-BBFF-94C760A3BAE9}" destId="{A178EC40-CC32-42D1-B70B-0709BE629717}" srcOrd="0" destOrd="0" presId="urn:microsoft.com/office/officeart/2016/7/layout/VerticalSolidActionList"/>
    <dgm:cxn modelId="{163798E5-42EE-4021-9BED-62BA3C32F457}" type="presParOf" srcId="{2137F190-C93B-4CF0-BBFF-94C760A3BAE9}" destId="{1EFED329-CBA9-44D1-8EC2-3687CA9A35FF}" srcOrd="1" destOrd="0" presId="urn:microsoft.com/office/officeart/2016/7/layout/VerticalSolidActionList"/>
    <dgm:cxn modelId="{AAFEB7E2-0169-45B6-B960-CB0F43E277A9}" type="presParOf" srcId="{1BD805F6-AE21-4485-BCB2-101D79C24DA9}" destId="{9B4CB85F-B2D1-4C54-B262-0BE7D3033077}" srcOrd="9" destOrd="0" presId="urn:microsoft.com/office/officeart/2016/7/layout/VerticalSolidActionList"/>
    <dgm:cxn modelId="{7662AD3D-7749-4F10-95AB-AA1CF2241AC6}" type="presParOf" srcId="{1BD805F6-AE21-4485-BCB2-101D79C24DA9}" destId="{F894B524-8516-4F08-ACA0-7E1443D62678}" srcOrd="10" destOrd="0" presId="urn:microsoft.com/office/officeart/2016/7/layout/VerticalSolidActionList"/>
    <dgm:cxn modelId="{38C7D3DA-3591-4327-9BFC-4958CD5A5826}" type="presParOf" srcId="{F894B524-8516-4F08-ACA0-7E1443D62678}" destId="{4FFA9702-8109-48E1-A8E1-D0809E65E661}" srcOrd="0" destOrd="0" presId="urn:microsoft.com/office/officeart/2016/7/layout/VerticalSolidActionList"/>
    <dgm:cxn modelId="{B997FD66-76A6-4257-BF43-37EACAE73937}" type="presParOf" srcId="{F894B524-8516-4F08-ACA0-7E1443D62678}" destId="{1C19DF91-AAA5-4216-B0E0-2230B7930106}" srcOrd="1" destOrd="0" presId="urn:microsoft.com/office/officeart/2016/7/layout/VerticalSolidActionList"/>
    <dgm:cxn modelId="{9BD6A3CF-EEAA-4E8A-BC42-DE0EE839F6FB}" type="presParOf" srcId="{1BD805F6-AE21-4485-BCB2-101D79C24DA9}" destId="{4ED7CCF0-40EB-4363-A438-720DB0289F93}" srcOrd="11" destOrd="0" presId="urn:microsoft.com/office/officeart/2016/7/layout/VerticalSolidActionList"/>
    <dgm:cxn modelId="{54F4DD4A-D2B4-4D56-830F-8913A246C40A}" type="presParOf" srcId="{1BD805F6-AE21-4485-BCB2-101D79C24DA9}" destId="{6FD5D7DD-F9F6-4E2E-A3D8-748A6137AD6F}" srcOrd="12" destOrd="0" presId="urn:microsoft.com/office/officeart/2016/7/layout/VerticalSolidActionList"/>
    <dgm:cxn modelId="{F75E6BE0-61AE-4010-B5B6-B391B7C02531}" type="presParOf" srcId="{6FD5D7DD-F9F6-4E2E-A3D8-748A6137AD6F}" destId="{65D12F7C-ED16-4BE8-BE18-0AAB55B8F95E}" srcOrd="0" destOrd="0" presId="urn:microsoft.com/office/officeart/2016/7/layout/VerticalSolidActionList"/>
    <dgm:cxn modelId="{205F7D5C-BB3E-4A17-9E25-067C5B78F749}" type="presParOf" srcId="{6FD5D7DD-F9F6-4E2E-A3D8-748A6137AD6F}" destId="{C31E8CF3-13CC-44AA-8AC0-14B161BBF589}" srcOrd="1" destOrd="0" presId="urn:microsoft.com/office/officeart/2016/7/layout/VerticalSolidActionList"/>
    <dgm:cxn modelId="{2E7921EA-8AB5-46EA-8586-A880B306E1E4}" type="presParOf" srcId="{1BD805F6-AE21-4485-BCB2-101D79C24DA9}" destId="{A95226AA-E2B8-4763-9133-714B4764A64E}" srcOrd="13" destOrd="0" presId="urn:microsoft.com/office/officeart/2016/7/layout/VerticalSolidActionList"/>
    <dgm:cxn modelId="{3FB36B7B-9D7E-4386-9A4D-331337D69A4A}" type="presParOf" srcId="{1BD805F6-AE21-4485-BCB2-101D79C24DA9}" destId="{4A228C41-2267-4C77-8C92-63B21FBF2C6B}" srcOrd="14" destOrd="0" presId="urn:microsoft.com/office/officeart/2016/7/layout/VerticalSolidActionList"/>
    <dgm:cxn modelId="{2D7A9EF5-5A68-487D-B5F6-CB018AB7E855}" type="presParOf" srcId="{4A228C41-2267-4C77-8C92-63B21FBF2C6B}" destId="{7F96AA83-53A6-4CFF-9036-2447D875D137}" srcOrd="0" destOrd="0" presId="urn:microsoft.com/office/officeart/2016/7/layout/VerticalSolidActionList"/>
    <dgm:cxn modelId="{97871EAA-F2C6-467A-B5F5-DE0124BEB59E}" type="presParOf" srcId="{4A228C41-2267-4C77-8C92-63B21FBF2C6B}" destId="{3B9FA71E-9485-466C-BA47-29F732B91FF3}" srcOrd="1" destOrd="0" presId="urn:microsoft.com/office/officeart/2016/7/layout/VerticalSolidActionList"/>
    <dgm:cxn modelId="{71625B9F-73E2-4F60-87A8-C841A642ACD1}" type="presParOf" srcId="{1BD805F6-AE21-4485-BCB2-101D79C24DA9}" destId="{9F3F3271-6EA0-49E7-9265-AB9BED3201C3}" srcOrd="15" destOrd="0" presId="urn:microsoft.com/office/officeart/2016/7/layout/VerticalSolidActionList"/>
    <dgm:cxn modelId="{0F9B720A-9220-4B73-B6E5-1AB3E39A339A}" type="presParOf" srcId="{1BD805F6-AE21-4485-BCB2-101D79C24DA9}" destId="{E7B682AF-BFD7-4F17-BB48-BEB165686316}" srcOrd="16" destOrd="0" presId="urn:microsoft.com/office/officeart/2016/7/layout/VerticalSolidActionList"/>
    <dgm:cxn modelId="{2BA3185C-C250-408F-A02F-EB9B5A0D6E3C}" type="presParOf" srcId="{E7B682AF-BFD7-4F17-BB48-BEB165686316}" destId="{534B624B-93C1-4FD7-A6CC-3A0454F22E5D}" srcOrd="0" destOrd="0" presId="urn:microsoft.com/office/officeart/2016/7/layout/VerticalSolidActionList"/>
    <dgm:cxn modelId="{2C76EF53-EA12-4018-8579-56A61780CC0C}" type="presParOf" srcId="{E7B682AF-BFD7-4F17-BB48-BEB165686316}" destId="{BC156419-9B2D-4942-B6A6-425D1ABB681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4874C9-351D-44A4-ADFE-C3661017E4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9672F6-706C-4D6F-AB82-97275C520BEA}">
      <dgm:prSet/>
      <dgm:spPr/>
      <dgm:t>
        <a:bodyPr/>
        <a:lstStyle/>
        <a:p>
          <a:pPr>
            <a:lnSpc>
              <a:spcPct val="100000"/>
            </a:lnSpc>
          </a:pPr>
          <a:r>
            <a:rPr lang="en-US"/>
            <a:t>Lack of understanding </a:t>
          </a:r>
        </a:p>
      </dgm:t>
    </dgm:pt>
    <dgm:pt modelId="{61D17F43-6E48-4EA2-99ED-4D3F7E017410}" type="parTrans" cxnId="{CCE054D1-4049-47DA-AB5C-55139662F8CB}">
      <dgm:prSet/>
      <dgm:spPr/>
      <dgm:t>
        <a:bodyPr/>
        <a:lstStyle/>
        <a:p>
          <a:endParaRPr lang="en-US"/>
        </a:p>
      </dgm:t>
    </dgm:pt>
    <dgm:pt modelId="{97AE0B3D-EF4F-444B-AC1D-DD71C931A439}" type="sibTrans" cxnId="{CCE054D1-4049-47DA-AB5C-55139662F8CB}">
      <dgm:prSet/>
      <dgm:spPr/>
      <dgm:t>
        <a:bodyPr/>
        <a:lstStyle/>
        <a:p>
          <a:endParaRPr lang="en-US"/>
        </a:p>
      </dgm:t>
    </dgm:pt>
    <dgm:pt modelId="{85B8FF35-8E74-4FBD-83BD-5037B8F67001}">
      <dgm:prSet/>
      <dgm:spPr/>
      <dgm:t>
        <a:bodyPr/>
        <a:lstStyle/>
        <a:p>
          <a:pPr>
            <a:lnSpc>
              <a:spcPct val="100000"/>
            </a:lnSpc>
          </a:pPr>
          <a:r>
            <a:rPr lang="en-US"/>
            <a:t>Think you need a lawyer, and it is expensive</a:t>
          </a:r>
        </a:p>
      </dgm:t>
    </dgm:pt>
    <dgm:pt modelId="{C579B542-4B73-44FC-9454-E21CE73A6D44}" type="parTrans" cxnId="{03D9F954-D9EE-4D20-8908-17111C89F95B}">
      <dgm:prSet/>
      <dgm:spPr/>
      <dgm:t>
        <a:bodyPr/>
        <a:lstStyle/>
        <a:p>
          <a:endParaRPr lang="en-US"/>
        </a:p>
      </dgm:t>
    </dgm:pt>
    <dgm:pt modelId="{E9FE7C70-FB19-40E7-8151-55C4D966BD76}" type="sibTrans" cxnId="{03D9F954-D9EE-4D20-8908-17111C89F95B}">
      <dgm:prSet/>
      <dgm:spPr/>
      <dgm:t>
        <a:bodyPr/>
        <a:lstStyle/>
        <a:p>
          <a:endParaRPr lang="en-US"/>
        </a:p>
      </dgm:t>
    </dgm:pt>
    <dgm:pt modelId="{112C3DEF-D8C4-4099-9252-155260D75AEE}">
      <dgm:prSet/>
      <dgm:spPr/>
      <dgm:t>
        <a:bodyPr/>
        <a:lstStyle/>
        <a:p>
          <a:pPr>
            <a:lnSpc>
              <a:spcPct val="100000"/>
            </a:lnSpc>
          </a:pPr>
          <a:r>
            <a:rPr lang="en-US"/>
            <a:t>Hard to understand your own health conditions</a:t>
          </a:r>
        </a:p>
      </dgm:t>
    </dgm:pt>
    <dgm:pt modelId="{8419F033-ED7D-4CE7-B169-B90642F7A57B}" type="parTrans" cxnId="{C99E9DDE-0089-4CA5-AD98-C7DEE580186B}">
      <dgm:prSet/>
      <dgm:spPr/>
      <dgm:t>
        <a:bodyPr/>
        <a:lstStyle/>
        <a:p>
          <a:endParaRPr lang="en-US"/>
        </a:p>
      </dgm:t>
    </dgm:pt>
    <dgm:pt modelId="{668CA507-4314-4C72-A1FA-806D935769F4}" type="sibTrans" cxnId="{C99E9DDE-0089-4CA5-AD98-C7DEE580186B}">
      <dgm:prSet/>
      <dgm:spPr/>
      <dgm:t>
        <a:bodyPr/>
        <a:lstStyle/>
        <a:p>
          <a:endParaRPr lang="en-US"/>
        </a:p>
      </dgm:t>
    </dgm:pt>
    <dgm:pt modelId="{E666F6AF-B8DE-49FE-A51C-B5E728FC5DF7}">
      <dgm:prSet/>
      <dgm:spPr/>
      <dgm:t>
        <a:bodyPr/>
        <a:lstStyle/>
        <a:p>
          <a:pPr>
            <a:lnSpc>
              <a:spcPct val="100000"/>
            </a:lnSpc>
          </a:pPr>
          <a:r>
            <a:rPr lang="en-US"/>
            <a:t>Need for witnesses</a:t>
          </a:r>
        </a:p>
      </dgm:t>
    </dgm:pt>
    <dgm:pt modelId="{EB54E8B6-21D2-4F2F-B599-E7A4145C0AC1}" type="parTrans" cxnId="{7A5E443D-228B-4EAC-AB2D-13524D6B95C8}">
      <dgm:prSet/>
      <dgm:spPr/>
      <dgm:t>
        <a:bodyPr/>
        <a:lstStyle/>
        <a:p>
          <a:endParaRPr lang="en-US"/>
        </a:p>
      </dgm:t>
    </dgm:pt>
    <dgm:pt modelId="{BF8C5AB2-CD19-4C7F-924A-CF83CD50A6B9}" type="sibTrans" cxnId="{7A5E443D-228B-4EAC-AB2D-13524D6B95C8}">
      <dgm:prSet/>
      <dgm:spPr/>
      <dgm:t>
        <a:bodyPr/>
        <a:lstStyle/>
        <a:p>
          <a:endParaRPr lang="en-US"/>
        </a:p>
      </dgm:t>
    </dgm:pt>
    <dgm:pt modelId="{63124EF4-C260-4D69-9DA9-403F92DED9A4}">
      <dgm:prSet/>
      <dgm:spPr/>
      <dgm:t>
        <a:bodyPr/>
        <a:lstStyle/>
        <a:p>
          <a:pPr>
            <a:lnSpc>
              <a:spcPct val="100000"/>
            </a:lnSpc>
          </a:pPr>
          <a:r>
            <a:rPr lang="en-US"/>
            <a:t>A ‘death is optional’ attitude</a:t>
          </a:r>
        </a:p>
      </dgm:t>
    </dgm:pt>
    <dgm:pt modelId="{EE6CAE83-56D8-48A3-94BD-A01F9B86BBE0}" type="parTrans" cxnId="{A1FCE48E-0F27-4AE1-9C5E-DFD8ED9EA84E}">
      <dgm:prSet/>
      <dgm:spPr/>
      <dgm:t>
        <a:bodyPr/>
        <a:lstStyle/>
        <a:p>
          <a:endParaRPr lang="en-US"/>
        </a:p>
      </dgm:t>
    </dgm:pt>
    <dgm:pt modelId="{C656DBF3-6B7A-4F63-857A-22AC2BD0E5DD}" type="sibTrans" cxnId="{A1FCE48E-0F27-4AE1-9C5E-DFD8ED9EA84E}">
      <dgm:prSet/>
      <dgm:spPr/>
      <dgm:t>
        <a:bodyPr/>
        <a:lstStyle/>
        <a:p>
          <a:endParaRPr lang="en-US"/>
        </a:p>
      </dgm:t>
    </dgm:pt>
    <dgm:pt modelId="{97AD0218-8F35-435D-8239-24EDF209D73C}">
      <dgm:prSet/>
      <dgm:spPr/>
      <dgm:t>
        <a:bodyPr/>
        <a:lstStyle/>
        <a:p>
          <a:pPr>
            <a:lnSpc>
              <a:spcPct val="100000"/>
            </a:lnSpc>
          </a:pPr>
          <a:r>
            <a:rPr lang="en-US"/>
            <a:t>Lack of trust</a:t>
          </a:r>
        </a:p>
      </dgm:t>
    </dgm:pt>
    <dgm:pt modelId="{462F696E-514A-4E84-8DC7-98352E86595E}" type="parTrans" cxnId="{0A372E3F-85AF-442C-93DF-CA3D066C0E83}">
      <dgm:prSet/>
      <dgm:spPr/>
      <dgm:t>
        <a:bodyPr/>
        <a:lstStyle/>
        <a:p>
          <a:endParaRPr lang="en-US"/>
        </a:p>
      </dgm:t>
    </dgm:pt>
    <dgm:pt modelId="{9E7BF251-A949-4871-AF43-80CF9DB6AA96}" type="sibTrans" cxnId="{0A372E3F-85AF-442C-93DF-CA3D066C0E83}">
      <dgm:prSet/>
      <dgm:spPr/>
      <dgm:t>
        <a:bodyPr/>
        <a:lstStyle/>
        <a:p>
          <a:endParaRPr lang="en-US"/>
        </a:p>
      </dgm:t>
    </dgm:pt>
    <dgm:pt modelId="{FD215B7A-0FB5-4AE6-89AC-70886FD6D34E}">
      <dgm:prSet/>
      <dgm:spPr/>
      <dgm:t>
        <a:bodyPr/>
        <a:lstStyle/>
        <a:p>
          <a:pPr>
            <a:lnSpc>
              <a:spcPct val="100000"/>
            </a:lnSpc>
          </a:pPr>
          <a:r>
            <a:rPr lang="en-US"/>
            <a:t>Cultural and language barriers</a:t>
          </a:r>
        </a:p>
      </dgm:t>
    </dgm:pt>
    <dgm:pt modelId="{9A98B6D1-3CF2-4935-83F5-5E6B7F0D26CF}" type="parTrans" cxnId="{76EED00F-4926-47E4-A0AC-127EFE5B47BB}">
      <dgm:prSet/>
      <dgm:spPr/>
      <dgm:t>
        <a:bodyPr/>
        <a:lstStyle/>
        <a:p>
          <a:endParaRPr lang="en-US"/>
        </a:p>
      </dgm:t>
    </dgm:pt>
    <dgm:pt modelId="{26F4582E-88CB-4453-97BE-6E44272AB74F}" type="sibTrans" cxnId="{76EED00F-4926-47E4-A0AC-127EFE5B47BB}">
      <dgm:prSet/>
      <dgm:spPr/>
      <dgm:t>
        <a:bodyPr/>
        <a:lstStyle/>
        <a:p>
          <a:endParaRPr lang="en-US"/>
        </a:p>
      </dgm:t>
    </dgm:pt>
    <dgm:pt modelId="{5CC84650-2E97-4D18-875A-BF05490420A5}" type="pres">
      <dgm:prSet presAssocID="{EF4874C9-351D-44A4-ADFE-C3661017E437}" presName="diagram" presStyleCnt="0">
        <dgm:presLayoutVars>
          <dgm:dir/>
          <dgm:resizeHandles val="exact"/>
        </dgm:presLayoutVars>
      </dgm:prSet>
      <dgm:spPr/>
    </dgm:pt>
    <dgm:pt modelId="{F2ADA6A7-895B-437F-A858-F3066E9B1761}" type="pres">
      <dgm:prSet presAssocID="{FE9672F6-706C-4D6F-AB82-97275C520BEA}" presName="node" presStyleLbl="node1" presStyleIdx="0" presStyleCnt="7">
        <dgm:presLayoutVars>
          <dgm:bulletEnabled val="1"/>
        </dgm:presLayoutVars>
      </dgm:prSet>
      <dgm:spPr/>
    </dgm:pt>
    <dgm:pt modelId="{5D151B82-5336-43D2-833D-39DE45FD2800}" type="pres">
      <dgm:prSet presAssocID="{97AE0B3D-EF4F-444B-AC1D-DD71C931A439}" presName="sibTrans" presStyleCnt="0"/>
      <dgm:spPr/>
    </dgm:pt>
    <dgm:pt modelId="{027F16E3-36A0-4EBD-A6D5-A3A70FBD1B60}" type="pres">
      <dgm:prSet presAssocID="{85B8FF35-8E74-4FBD-83BD-5037B8F67001}" presName="node" presStyleLbl="node1" presStyleIdx="1" presStyleCnt="7">
        <dgm:presLayoutVars>
          <dgm:bulletEnabled val="1"/>
        </dgm:presLayoutVars>
      </dgm:prSet>
      <dgm:spPr/>
    </dgm:pt>
    <dgm:pt modelId="{6F12B3C4-D2C5-498D-AAAF-8A272046F07B}" type="pres">
      <dgm:prSet presAssocID="{E9FE7C70-FB19-40E7-8151-55C4D966BD76}" presName="sibTrans" presStyleCnt="0"/>
      <dgm:spPr/>
    </dgm:pt>
    <dgm:pt modelId="{81F933EB-6C32-45D9-BF43-4C0AB6728B4C}" type="pres">
      <dgm:prSet presAssocID="{112C3DEF-D8C4-4099-9252-155260D75AEE}" presName="node" presStyleLbl="node1" presStyleIdx="2" presStyleCnt="7">
        <dgm:presLayoutVars>
          <dgm:bulletEnabled val="1"/>
        </dgm:presLayoutVars>
      </dgm:prSet>
      <dgm:spPr/>
    </dgm:pt>
    <dgm:pt modelId="{8AF3D855-1C43-4959-B21B-3FB8AA885E50}" type="pres">
      <dgm:prSet presAssocID="{668CA507-4314-4C72-A1FA-806D935769F4}" presName="sibTrans" presStyleCnt="0"/>
      <dgm:spPr/>
    </dgm:pt>
    <dgm:pt modelId="{B65D035E-A9A5-4DD1-B873-D3FD3CDFB599}" type="pres">
      <dgm:prSet presAssocID="{E666F6AF-B8DE-49FE-A51C-B5E728FC5DF7}" presName="node" presStyleLbl="node1" presStyleIdx="3" presStyleCnt="7">
        <dgm:presLayoutVars>
          <dgm:bulletEnabled val="1"/>
        </dgm:presLayoutVars>
      </dgm:prSet>
      <dgm:spPr/>
    </dgm:pt>
    <dgm:pt modelId="{CAB86465-DCC0-420F-876C-04EE63DE492F}" type="pres">
      <dgm:prSet presAssocID="{BF8C5AB2-CD19-4C7F-924A-CF83CD50A6B9}" presName="sibTrans" presStyleCnt="0"/>
      <dgm:spPr/>
    </dgm:pt>
    <dgm:pt modelId="{29BCD7B8-CD8D-4230-BFDE-DB556C688D57}" type="pres">
      <dgm:prSet presAssocID="{63124EF4-C260-4D69-9DA9-403F92DED9A4}" presName="node" presStyleLbl="node1" presStyleIdx="4" presStyleCnt="7">
        <dgm:presLayoutVars>
          <dgm:bulletEnabled val="1"/>
        </dgm:presLayoutVars>
      </dgm:prSet>
      <dgm:spPr/>
    </dgm:pt>
    <dgm:pt modelId="{FBA8BDFF-8F8F-4C29-B000-81B19D128D4F}" type="pres">
      <dgm:prSet presAssocID="{C656DBF3-6B7A-4F63-857A-22AC2BD0E5DD}" presName="sibTrans" presStyleCnt="0"/>
      <dgm:spPr/>
    </dgm:pt>
    <dgm:pt modelId="{1A0E1D56-5478-4163-B0E0-3B7F6F378E48}" type="pres">
      <dgm:prSet presAssocID="{97AD0218-8F35-435D-8239-24EDF209D73C}" presName="node" presStyleLbl="node1" presStyleIdx="5" presStyleCnt="7">
        <dgm:presLayoutVars>
          <dgm:bulletEnabled val="1"/>
        </dgm:presLayoutVars>
      </dgm:prSet>
      <dgm:spPr/>
    </dgm:pt>
    <dgm:pt modelId="{CED04303-1830-47CE-9D97-617AD3443948}" type="pres">
      <dgm:prSet presAssocID="{9E7BF251-A949-4871-AF43-80CF9DB6AA96}" presName="sibTrans" presStyleCnt="0"/>
      <dgm:spPr/>
    </dgm:pt>
    <dgm:pt modelId="{6B6206EE-2421-4C53-B1FB-B53BC2BC0A38}" type="pres">
      <dgm:prSet presAssocID="{FD215B7A-0FB5-4AE6-89AC-70886FD6D34E}" presName="node" presStyleLbl="node1" presStyleIdx="6" presStyleCnt="7">
        <dgm:presLayoutVars>
          <dgm:bulletEnabled val="1"/>
        </dgm:presLayoutVars>
      </dgm:prSet>
      <dgm:spPr/>
    </dgm:pt>
  </dgm:ptLst>
  <dgm:cxnLst>
    <dgm:cxn modelId="{76EED00F-4926-47E4-A0AC-127EFE5B47BB}" srcId="{EF4874C9-351D-44A4-ADFE-C3661017E437}" destId="{FD215B7A-0FB5-4AE6-89AC-70886FD6D34E}" srcOrd="6" destOrd="0" parTransId="{9A98B6D1-3CF2-4935-83F5-5E6B7F0D26CF}" sibTransId="{26F4582E-88CB-4453-97BE-6E44272AB74F}"/>
    <dgm:cxn modelId="{7A5E443D-228B-4EAC-AB2D-13524D6B95C8}" srcId="{EF4874C9-351D-44A4-ADFE-C3661017E437}" destId="{E666F6AF-B8DE-49FE-A51C-B5E728FC5DF7}" srcOrd="3" destOrd="0" parTransId="{EB54E8B6-21D2-4F2F-B599-E7A4145C0AC1}" sibTransId="{BF8C5AB2-CD19-4C7F-924A-CF83CD50A6B9}"/>
    <dgm:cxn modelId="{0A372E3F-85AF-442C-93DF-CA3D066C0E83}" srcId="{EF4874C9-351D-44A4-ADFE-C3661017E437}" destId="{97AD0218-8F35-435D-8239-24EDF209D73C}" srcOrd="5" destOrd="0" parTransId="{462F696E-514A-4E84-8DC7-98352E86595E}" sibTransId="{9E7BF251-A949-4871-AF43-80CF9DB6AA96}"/>
    <dgm:cxn modelId="{1B072D5C-18BC-46EE-A1B3-E706C1BA9796}" type="presOf" srcId="{112C3DEF-D8C4-4099-9252-155260D75AEE}" destId="{81F933EB-6C32-45D9-BF43-4C0AB6728B4C}" srcOrd="0" destOrd="0" presId="urn:microsoft.com/office/officeart/2005/8/layout/default"/>
    <dgm:cxn modelId="{DC6C0642-0D14-4238-85A9-251DE865126F}" type="presOf" srcId="{97AD0218-8F35-435D-8239-24EDF209D73C}" destId="{1A0E1D56-5478-4163-B0E0-3B7F6F378E48}" srcOrd="0" destOrd="0" presId="urn:microsoft.com/office/officeart/2005/8/layout/default"/>
    <dgm:cxn modelId="{03D9F954-D9EE-4D20-8908-17111C89F95B}" srcId="{EF4874C9-351D-44A4-ADFE-C3661017E437}" destId="{85B8FF35-8E74-4FBD-83BD-5037B8F67001}" srcOrd="1" destOrd="0" parTransId="{C579B542-4B73-44FC-9454-E21CE73A6D44}" sibTransId="{E9FE7C70-FB19-40E7-8151-55C4D966BD76}"/>
    <dgm:cxn modelId="{16866D79-0785-4216-B0D6-6C95259D1A4B}" type="presOf" srcId="{85B8FF35-8E74-4FBD-83BD-5037B8F67001}" destId="{027F16E3-36A0-4EBD-A6D5-A3A70FBD1B60}" srcOrd="0" destOrd="0" presId="urn:microsoft.com/office/officeart/2005/8/layout/default"/>
    <dgm:cxn modelId="{7C205981-817A-40A2-BFA8-B0F6705A8EC5}" type="presOf" srcId="{FD215B7A-0FB5-4AE6-89AC-70886FD6D34E}" destId="{6B6206EE-2421-4C53-B1FB-B53BC2BC0A38}" srcOrd="0" destOrd="0" presId="urn:microsoft.com/office/officeart/2005/8/layout/default"/>
    <dgm:cxn modelId="{A1FCE48E-0F27-4AE1-9C5E-DFD8ED9EA84E}" srcId="{EF4874C9-351D-44A4-ADFE-C3661017E437}" destId="{63124EF4-C260-4D69-9DA9-403F92DED9A4}" srcOrd="4" destOrd="0" parTransId="{EE6CAE83-56D8-48A3-94BD-A01F9B86BBE0}" sibTransId="{C656DBF3-6B7A-4F63-857A-22AC2BD0E5DD}"/>
    <dgm:cxn modelId="{48ACDF97-AD69-4062-8B40-D59777A56B84}" type="presOf" srcId="{E666F6AF-B8DE-49FE-A51C-B5E728FC5DF7}" destId="{B65D035E-A9A5-4DD1-B873-D3FD3CDFB599}" srcOrd="0" destOrd="0" presId="urn:microsoft.com/office/officeart/2005/8/layout/default"/>
    <dgm:cxn modelId="{E033D5B4-702D-4400-8C6F-20D132B4D33A}" type="presOf" srcId="{FE9672F6-706C-4D6F-AB82-97275C520BEA}" destId="{F2ADA6A7-895B-437F-A858-F3066E9B1761}" srcOrd="0" destOrd="0" presId="urn:microsoft.com/office/officeart/2005/8/layout/default"/>
    <dgm:cxn modelId="{CCE054D1-4049-47DA-AB5C-55139662F8CB}" srcId="{EF4874C9-351D-44A4-ADFE-C3661017E437}" destId="{FE9672F6-706C-4D6F-AB82-97275C520BEA}" srcOrd="0" destOrd="0" parTransId="{61D17F43-6E48-4EA2-99ED-4D3F7E017410}" sibTransId="{97AE0B3D-EF4F-444B-AC1D-DD71C931A439}"/>
    <dgm:cxn modelId="{C99E9DDE-0089-4CA5-AD98-C7DEE580186B}" srcId="{EF4874C9-351D-44A4-ADFE-C3661017E437}" destId="{112C3DEF-D8C4-4099-9252-155260D75AEE}" srcOrd="2" destOrd="0" parTransId="{8419F033-ED7D-4CE7-B169-B90642F7A57B}" sibTransId="{668CA507-4314-4C72-A1FA-806D935769F4}"/>
    <dgm:cxn modelId="{F13E57F1-3C5C-4DB3-8162-CA137EC4EF8D}" type="presOf" srcId="{EF4874C9-351D-44A4-ADFE-C3661017E437}" destId="{5CC84650-2E97-4D18-875A-BF05490420A5}" srcOrd="0" destOrd="0" presId="urn:microsoft.com/office/officeart/2005/8/layout/default"/>
    <dgm:cxn modelId="{02AAAEF2-9AFA-40C7-BA1A-58116CAB3553}" type="presOf" srcId="{63124EF4-C260-4D69-9DA9-403F92DED9A4}" destId="{29BCD7B8-CD8D-4230-BFDE-DB556C688D57}" srcOrd="0" destOrd="0" presId="urn:microsoft.com/office/officeart/2005/8/layout/default"/>
    <dgm:cxn modelId="{B9C0004D-406C-4B1D-94B8-DA3910216431}" type="presParOf" srcId="{5CC84650-2E97-4D18-875A-BF05490420A5}" destId="{F2ADA6A7-895B-437F-A858-F3066E9B1761}" srcOrd="0" destOrd="0" presId="urn:microsoft.com/office/officeart/2005/8/layout/default"/>
    <dgm:cxn modelId="{228112E3-2A61-41F8-970C-AC5151233FC8}" type="presParOf" srcId="{5CC84650-2E97-4D18-875A-BF05490420A5}" destId="{5D151B82-5336-43D2-833D-39DE45FD2800}" srcOrd="1" destOrd="0" presId="urn:microsoft.com/office/officeart/2005/8/layout/default"/>
    <dgm:cxn modelId="{03A6E46E-7C93-4E1E-9436-D9A04EF64E6C}" type="presParOf" srcId="{5CC84650-2E97-4D18-875A-BF05490420A5}" destId="{027F16E3-36A0-4EBD-A6D5-A3A70FBD1B60}" srcOrd="2" destOrd="0" presId="urn:microsoft.com/office/officeart/2005/8/layout/default"/>
    <dgm:cxn modelId="{301F67D0-52CD-44D2-B62E-AEBBC56B0893}" type="presParOf" srcId="{5CC84650-2E97-4D18-875A-BF05490420A5}" destId="{6F12B3C4-D2C5-498D-AAAF-8A272046F07B}" srcOrd="3" destOrd="0" presId="urn:microsoft.com/office/officeart/2005/8/layout/default"/>
    <dgm:cxn modelId="{4CF877E7-0A28-451A-BEBE-6FB09284D34D}" type="presParOf" srcId="{5CC84650-2E97-4D18-875A-BF05490420A5}" destId="{81F933EB-6C32-45D9-BF43-4C0AB6728B4C}" srcOrd="4" destOrd="0" presId="urn:microsoft.com/office/officeart/2005/8/layout/default"/>
    <dgm:cxn modelId="{1610DA8C-78F3-4452-8FA6-4CC1A73F7427}" type="presParOf" srcId="{5CC84650-2E97-4D18-875A-BF05490420A5}" destId="{8AF3D855-1C43-4959-B21B-3FB8AA885E50}" srcOrd="5" destOrd="0" presId="urn:microsoft.com/office/officeart/2005/8/layout/default"/>
    <dgm:cxn modelId="{B13C8259-DB44-4E6C-9E4B-CF343901B128}" type="presParOf" srcId="{5CC84650-2E97-4D18-875A-BF05490420A5}" destId="{B65D035E-A9A5-4DD1-B873-D3FD3CDFB599}" srcOrd="6" destOrd="0" presId="urn:microsoft.com/office/officeart/2005/8/layout/default"/>
    <dgm:cxn modelId="{993D40A7-5F33-42B1-AE9B-2F81C88CF57C}" type="presParOf" srcId="{5CC84650-2E97-4D18-875A-BF05490420A5}" destId="{CAB86465-DCC0-420F-876C-04EE63DE492F}" srcOrd="7" destOrd="0" presId="urn:microsoft.com/office/officeart/2005/8/layout/default"/>
    <dgm:cxn modelId="{A5A47436-4E10-4570-8142-AF893A77E596}" type="presParOf" srcId="{5CC84650-2E97-4D18-875A-BF05490420A5}" destId="{29BCD7B8-CD8D-4230-BFDE-DB556C688D57}" srcOrd="8" destOrd="0" presId="urn:microsoft.com/office/officeart/2005/8/layout/default"/>
    <dgm:cxn modelId="{4CF08959-3D32-4A01-8C94-99D6F19F6139}" type="presParOf" srcId="{5CC84650-2E97-4D18-875A-BF05490420A5}" destId="{FBA8BDFF-8F8F-4C29-B000-81B19D128D4F}" srcOrd="9" destOrd="0" presId="urn:microsoft.com/office/officeart/2005/8/layout/default"/>
    <dgm:cxn modelId="{B3BA6B7D-40D9-43BB-998E-816B9BABA8FC}" type="presParOf" srcId="{5CC84650-2E97-4D18-875A-BF05490420A5}" destId="{1A0E1D56-5478-4163-B0E0-3B7F6F378E48}" srcOrd="10" destOrd="0" presId="urn:microsoft.com/office/officeart/2005/8/layout/default"/>
    <dgm:cxn modelId="{EDAE2944-F70A-47FC-976D-55CADBFC8E5A}" type="presParOf" srcId="{5CC84650-2E97-4D18-875A-BF05490420A5}" destId="{CED04303-1830-47CE-9D97-617AD3443948}" srcOrd="11" destOrd="0" presId="urn:microsoft.com/office/officeart/2005/8/layout/default"/>
    <dgm:cxn modelId="{593BBC6E-92DE-4E1C-9B93-1C40969162E3}" type="presParOf" srcId="{5CC84650-2E97-4D18-875A-BF05490420A5}" destId="{6B6206EE-2421-4C53-B1FB-B53BC2BC0A3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232AA-BBC3-4019-AEE1-CE12BE914ED1}"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US"/>
        </a:p>
      </dgm:t>
    </dgm:pt>
    <dgm:pt modelId="{B4D7CAB8-359D-48D3-A869-DA544615C6FA}">
      <dgm:prSet/>
      <dgm:spPr/>
      <dgm:t>
        <a:bodyPr/>
        <a:lstStyle/>
        <a:p>
          <a:r>
            <a:rPr lang="en-US" b="0" i="0" baseline="0" dirty="0"/>
            <a:t>What would you want?</a:t>
          </a:r>
          <a:endParaRPr lang="en-US" dirty="0"/>
        </a:p>
      </dgm:t>
    </dgm:pt>
    <dgm:pt modelId="{D56B078A-08B4-4DEA-9E3B-301AA9214EAF}" type="parTrans" cxnId="{8D6F462C-3D0D-4047-A27E-29C896675097}">
      <dgm:prSet/>
      <dgm:spPr/>
      <dgm:t>
        <a:bodyPr/>
        <a:lstStyle/>
        <a:p>
          <a:endParaRPr lang="en-US"/>
        </a:p>
      </dgm:t>
    </dgm:pt>
    <dgm:pt modelId="{2119708C-8976-4F71-8239-0537B8B56296}" type="sibTrans" cxnId="{8D6F462C-3D0D-4047-A27E-29C896675097}">
      <dgm:prSet/>
      <dgm:spPr/>
      <dgm:t>
        <a:bodyPr/>
        <a:lstStyle/>
        <a:p>
          <a:endParaRPr lang="en-US"/>
        </a:p>
      </dgm:t>
    </dgm:pt>
    <dgm:pt modelId="{4B441B62-7842-4E17-9413-CA880617B84E}">
      <dgm:prSet/>
      <dgm:spPr/>
      <dgm:t>
        <a:bodyPr/>
        <a:lstStyle/>
        <a:p>
          <a:r>
            <a:rPr lang="en-US" b="0" i="0" baseline="0" dirty="0"/>
            <a:t>Assume you would be kept comfortable, no matter what treatments you would want or not want.</a:t>
          </a:r>
          <a:br>
            <a:rPr lang="en-US" b="0" i="0" baseline="0" dirty="0"/>
          </a:br>
          <a:endParaRPr lang="en-US" dirty="0"/>
        </a:p>
      </dgm:t>
    </dgm:pt>
    <dgm:pt modelId="{E450EA76-DDA7-4B6B-82A6-1CA1C688A9A5}" type="parTrans" cxnId="{2D65924F-221C-4BB7-A1DD-098C417FEF55}">
      <dgm:prSet/>
      <dgm:spPr/>
      <dgm:t>
        <a:bodyPr/>
        <a:lstStyle/>
        <a:p>
          <a:endParaRPr lang="en-US"/>
        </a:p>
      </dgm:t>
    </dgm:pt>
    <dgm:pt modelId="{F0B3CEFF-E6B9-4068-B0AF-74A21A5DB70D}" type="sibTrans" cxnId="{2D65924F-221C-4BB7-A1DD-098C417FEF55}">
      <dgm:prSet/>
      <dgm:spPr/>
      <dgm:t>
        <a:bodyPr/>
        <a:lstStyle/>
        <a:p>
          <a:endParaRPr lang="en-US"/>
        </a:p>
      </dgm:t>
    </dgm:pt>
    <dgm:pt modelId="{94EB3741-213B-4E23-A4A0-318042757031}">
      <dgm:prSet/>
      <dgm:spPr/>
      <dgm:t>
        <a:bodyPr/>
        <a:lstStyle/>
        <a:p>
          <a:r>
            <a:rPr lang="en-US" b="0" i="0" baseline="0" dirty="0"/>
            <a:t>Would you want life sustaining treatments to continue?</a:t>
          </a:r>
          <a:endParaRPr lang="en-US" dirty="0"/>
        </a:p>
      </dgm:t>
    </dgm:pt>
    <dgm:pt modelId="{CCF1E0F5-DAE0-4F06-ABE7-B1CB03F8E176}" type="parTrans" cxnId="{6BB06B67-BBA1-4501-8246-63A84BA18D55}">
      <dgm:prSet/>
      <dgm:spPr/>
      <dgm:t>
        <a:bodyPr/>
        <a:lstStyle/>
        <a:p>
          <a:endParaRPr lang="en-US"/>
        </a:p>
      </dgm:t>
    </dgm:pt>
    <dgm:pt modelId="{79EB8933-B1CF-4813-A7D8-E90BA6C1BB46}" type="sibTrans" cxnId="{6BB06B67-BBA1-4501-8246-63A84BA18D55}">
      <dgm:prSet/>
      <dgm:spPr/>
      <dgm:t>
        <a:bodyPr/>
        <a:lstStyle/>
        <a:p>
          <a:endParaRPr lang="en-US"/>
        </a:p>
      </dgm:t>
    </dgm:pt>
    <dgm:pt modelId="{45DDC35E-8ACB-45AA-84F8-B04AF58DFAAC}">
      <dgm:prSet custT="1"/>
      <dgm:spPr/>
      <dgm:t>
        <a:bodyPr/>
        <a:lstStyle/>
        <a:p>
          <a:r>
            <a:rPr lang="en-US" sz="1900" b="0" i="0" baseline="0" dirty="0"/>
            <a:t>Would you prefer care focused on keeping you comfortable without using medical interventions to keep you alive?</a:t>
          </a:r>
          <a:endParaRPr lang="en-US" sz="1900" dirty="0"/>
        </a:p>
      </dgm:t>
    </dgm:pt>
    <dgm:pt modelId="{7801D41B-6083-41AD-A215-D6E77A1E3BBB}" type="parTrans" cxnId="{BC5DE4C2-16F0-4443-AB71-D37EF12B8FD2}">
      <dgm:prSet/>
      <dgm:spPr/>
      <dgm:t>
        <a:bodyPr/>
        <a:lstStyle/>
        <a:p>
          <a:endParaRPr lang="en-US"/>
        </a:p>
      </dgm:t>
    </dgm:pt>
    <dgm:pt modelId="{744E5A00-C2A2-484F-9A24-C402B069142E}" type="sibTrans" cxnId="{BC5DE4C2-16F0-4443-AB71-D37EF12B8FD2}">
      <dgm:prSet/>
      <dgm:spPr/>
      <dgm:t>
        <a:bodyPr/>
        <a:lstStyle/>
        <a:p>
          <a:endParaRPr lang="en-US"/>
        </a:p>
      </dgm:t>
    </dgm:pt>
    <dgm:pt modelId="{FCBF0FF0-617F-4CC7-94FF-92F3073DCF76}" type="pres">
      <dgm:prSet presAssocID="{F57232AA-BBC3-4019-AEE1-CE12BE914ED1}" presName="matrix" presStyleCnt="0">
        <dgm:presLayoutVars>
          <dgm:chMax val="1"/>
          <dgm:dir/>
          <dgm:resizeHandles val="exact"/>
        </dgm:presLayoutVars>
      </dgm:prSet>
      <dgm:spPr/>
    </dgm:pt>
    <dgm:pt modelId="{3C3E73C3-978A-474C-9536-5B601DD809E1}" type="pres">
      <dgm:prSet presAssocID="{F57232AA-BBC3-4019-AEE1-CE12BE914ED1}" presName="diamond" presStyleLbl="bgShp" presStyleIdx="0" presStyleCnt="1"/>
      <dgm:spPr/>
    </dgm:pt>
    <dgm:pt modelId="{80C072A4-676D-4110-8CA7-B14F070F0BD2}" type="pres">
      <dgm:prSet presAssocID="{F57232AA-BBC3-4019-AEE1-CE12BE914ED1}" presName="quad1" presStyleLbl="node1" presStyleIdx="0" presStyleCnt="4" custScaleX="152261" custScaleY="102092" custLinFactNeighborX="-21180" custLinFactNeighborY="-1">
        <dgm:presLayoutVars>
          <dgm:chMax val="0"/>
          <dgm:chPref val="0"/>
          <dgm:bulletEnabled val="1"/>
        </dgm:presLayoutVars>
      </dgm:prSet>
      <dgm:spPr/>
    </dgm:pt>
    <dgm:pt modelId="{8E1F8065-32B2-48CD-B4F0-C9F05D73EA91}" type="pres">
      <dgm:prSet presAssocID="{F57232AA-BBC3-4019-AEE1-CE12BE914ED1}" presName="quad2" presStyleLbl="node1" presStyleIdx="1" presStyleCnt="4" custScaleX="150444" custScaleY="106860" custLinFactNeighborX="23359" custLinFactNeighborY="477">
        <dgm:presLayoutVars>
          <dgm:chMax val="0"/>
          <dgm:chPref val="0"/>
          <dgm:bulletEnabled val="1"/>
        </dgm:presLayoutVars>
      </dgm:prSet>
      <dgm:spPr/>
    </dgm:pt>
    <dgm:pt modelId="{630FEBAF-40A4-412C-9609-E4407D64579A}" type="pres">
      <dgm:prSet presAssocID="{F57232AA-BBC3-4019-AEE1-CE12BE914ED1}" presName="quad3" presStyleLbl="node1" presStyleIdx="2" presStyleCnt="4" custScaleX="153372" custScaleY="105816" custLinFactNeighborX="-22406" custLinFactNeighborY="2384">
        <dgm:presLayoutVars>
          <dgm:chMax val="0"/>
          <dgm:chPref val="0"/>
          <dgm:bulletEnabled val="1"/>
        </dgm:presLayoutVars>
      </dgm:prSet>
      <dgm:spPr/>
    </dgm:pt>
    <dgm:pt modelId="{B53B5BCB-7DE9-499A-8380-51457CA44C77}" type="pres">
      <dgm:prSet presAssocID="{F57232AA-BBC3-4019-AEE1-CE12BE914ED1}" presName="quad4" presStyleLbl="node1" presStyleIdx="3" presStyleCnt="4" custScaleX="155699" custScaleY="104861" custLinFactNeighborX="27650" custLinFactNeighborY="1906">
        <dgm:presLayoutVars>
          <dgm:chMax val="0"/>
          <dgm:chPref val="0"/>
          <dgm:bulletEnabled val="1"/>
        </dgm:presLayoutVars>
      </dgm:prSet>
      <dgm:spPr/>
    </dgm:pt>
  </dgm:ptLst>
  <dgm:cxnLst>
    <dgm:cxn modelId="{49D1FC1C-E9FD-4640-B718-316994949790}" type="presOf" srcId="{94EB3741-213B-4E23-A4A0-318042757031}" destId="{630FEBAF-40A4-412C-9609-E4407D64579A}" srcOrd="0" destOrd="0" presId="urn:microsoft.com/office/officeart/2005/8/layout/matrix3"/>
    <dgm:cxn modelId="{08FD6628-ADD9-448F-B0EA-1340AD6D4E6B}" type="presOf" srcId="{F57232AA-BBC3-4019-AEE1-CE12BE914ED1}" destId="{FCBF0FF0-617F-4CC7-94FF-92F3073DCF76}" srcOrd="0" destOrd="0" presId="urn:microsoft.com/office/officeart/2005/8/layout/matrix3"/>
    <dgm:cxn modelId="{3BB2762B-290E-4C68-B2E3-705E21E73594}" type="presOf" srcId="{4B441B62-7842-4E17-9413-CA880617B84E}" destId="{8E1F8065-32B2-48CD-B4F0-C9F05D73EA91}" srcOrd="0" destOrd="0" presId="urn:microsoft.com/office/officeart/2005/8/layout/matrix3"/>
    <dgm:cxn modelId="{8D6F462C-3D0D-4047-A27E-29C896675097}" srcId="{F57232AA-BBC3-4019-AEE1-CE12BE914ED1}" destId="{B4D7CAB8-359D-48D3-A869-DA544615C6FA}" srcOrd="0" destOrd="0" parTransId="{D56B078A-08B4-4DEA-9E3B-301AA9214EAF}" sibTransId="{2119708C-8976-4F71-8239-0537B8B56296}"/>
    <dgm:cxn modelId="{6BB06B67-BBA1-4501-8246-63A84BA18D55}" srcId="{F57232AA-BBC3-4019-AEE1-CE12BE914ED1}" destId="{94EB3741-213B-4E23-A4A0-318042757031}" srcOrd="2" destOrd="0" parTransId="{CCF1E0F5-DAE0-4F06-ABE7-B1CB03F8E176}" sibTransId="{79EB8933-B1CF-4813-A7D8-E90BA6C1BB46}"/>
    <dgm:cxn modelId="{DA2E884E-03C5-41D9-9E09-7F81084D9C78}" type="presOf" srcId="{B4D7CAB8-359D-48D3-A869-DA544615C6FA}" destId="{80C072A4-676D-4110-8CA7-B14F070F0BD2}" srcOrd="0" destOrd="0" presId="urn:microsoft.com/office/officeart/2005/8/layout/matrix3"/>
    <dgm:cxn modelId="{2D65924F-221C-4BB7-A1DD-098C417FEF55}" srcId="{F57232AA-BBC3-4019-AEE1-CE12BE914ED1}" destId="{4B441B62-7842-4E17-9413-CA880617B84E}" srcOrd="1" destOrd="0" parTransId="{E450EA76-DDA7-4B6B-82A6-1CA1C688A9A5}" sibTransId="{F0B3CEFF-E6B9-4068-B0AF-74A21A5DB70D}"/>
    <dgm:cxn modelId="{BC5DE4C2-16F0-4443-AB71-D37EF12B8FD2}" srcId="{F57232AA-BBC3-4019-AEE1-CE12BE914ED1}" destId="{45DDC35E-8ACB-45AA-84F8-B04AF58DFAAC}" srcOrd="3" destOrd="0" parTransId="{7801D41B-6083-41AD-A215-D6E77A1E3BBB}" sibTransId="{744E5A00-C2A2-484F-9A24-C402B069142E}"/>
    <dgm:cxn modelId="{795D44DF-57D0-40DC-985B-76146F5E3FD9}" type="presOf" srcId="{45DDC35E-8ACB-45AA-84F8-B04AF58DFAAC}" destId="{B53B5BCB-7DE9-499A-8380-51457CA44C77}" srcOrd="0" destOrd="0" presId="urn:microsoft.com/office/officeart/2005/8/layout/matrix3"/>
    <dgm:cxn modelId="{4570939E-695C-4845-BB5D-6BADAA5AD793}" type="presParOf" srcId="{FCBF0FF0-617F-4CC7-94FF-92F3073DCF76}" destId="{3C3E73C3-978A-474C-9536-5B601DD809E1}" srcOrd="0" destOrd="0" presId="urn:microsoft.com/office/officeart/2005/8/layout/matrix3"/>
    <dgm:cxn modelId="{7258B792-F184-4416-A2F7-26FDCC4ACAB4}" type="presParOf" srcId="{FCBF0FF0-617F-4CC7-94FF-92F3073DCF76}" destId="{80C072A4-676D-4110-8CA7-B14F070F0BD2}" srcOrd="1" destOrd="0" presId="urn:microsoft.com/office/officeart/2005/8/layout/matrix3"/>
    <dgm:cxn modelId="{C3F9F9B3-B7EB-43B8-858C-E91DF106F8C8}" type="presParOf" srcId="{FCBF0FF0-617F-4CC7-94FF-92F3073DCF76}" destId="{8E1F8065-32B2-48CD-B4F0-C9F05D73EA91}" srcOrd="2" destOrd="0" presId="urn:microsoft.com/office/officeart/2005/8/layout/matrix3"/>
    <dgm:cxn modelId="{FC69C6D8-BEF8-4BD8-81D3-BFB399F34465}" type="presParOf" srcId="{FCBF0FF0-617F-4CC7-94FF-92F3073DCF76}" destId="{630FEBAF-40A4-412C-9609-E4407D64579A}" srcOrd="3" destOrd="0" presId="urn:microsoft.com/office/officeart/2005/8/layout/matrix3"/>
    <dgm:cxn modelId="{36D2596B-80BE-4FC0-85FA-9E08C55CCF7F}" type="presParOf" srcId="{FCBF0FF0-617F-4CC7-94FF-92F3073DCF76}" destId="{B53B5BCB-7DE9-499A-8380-51457CA44C7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E6A2A3-9402-4F57-B0A1-6EB543B73781}"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8D68037-1861-46B6-B942-9AA8825FE58E}">
      <dgm:prSet/>
      <dgm:spPr/>
      <dgm:t>
        <a:bodyPr/>
        <a:lstStyle/>
        <a:p>
          <a:r>
            <a:rPr lang="en-US" b="1"/>
            <a:t>Explore religious, cultural or personal beliefs</a:t>
          </a:r>
          <a:endParaRPr lang="en-US"/>
        </a:p>
      </dgm:t>
    </dgm:pt>
    <dgm:pt modelId="{878E7B8E-1D25-4259-B159-3AD2876B216A}" type="parTrans" cxnId="{87F7BD99-DC74-4CC5-A992-F3AD451E3548}">
      <dgm:prSet/>
      <dgm:spPr/>
      <dgm:t>
        <a:bodyPr/>
        <a:lstStyle/>
        <a:p>
          <a:endParaRPr lang="en-US"/>
        </a:p>
      </dgm:t>
    </dgm:pt>
    <dgm:pt modelId="{18542CD8-022C-465F-BADE-3A349D7A65D3}" type="sibTrans" cxnId="{87F7BD99-DC74-4CC5-A992-F3AD451E3548}">
      <dgm:prSet/>
      <dgm:spPr/>
      <dgm:t>
        <a:bodyPr/>
        <a:lstStyle/>
        <a:p>
          <a:endParaRPr lang="en-US"/>
        </a:p>
      </dgm:t>
    </dgm:pt>
    <dgm:pt modelId="{7323C57C-D521-46BB-862A-A1E1130B83DC}">
      <dgm:prSet/>
      <dgm:spPr/>
      <dgm:t>
        <a:bodyPr/>
        <a:lstStyle/>
        <a:p>
          <a:r>
            <a:rPr lang="en-US"/>
            <a:t>What helps you when you face serious challenges in your life?</a:t>
          </a:r>
        </a:p>
      </dgm:t>
    </dgm:pt>
    <dgm:pt modelId="{4989903A-0BDF-4BCE-91F2-530CFF5370D1}" type="parTrans" cxnId="{B181AA9F-7366-415C-8A4C-9CFD7CD7B04F}">
      <dgm:prSet/>
      <dgm:spPr/>
      <dgm:t>
        <a:bodyPr/>
        <a:lstStyle/>
        <a:p>
          <a:endParaRPr lang="en-US"/>
        </a:p>
      </dgm:t>
    </dgm:pt>
    <dgm:pt modelId="{E75935EB-6038-4DA6-884F-08F6B460C449}" type="sibTrans" cxnId="{B181AA9F-7366-415C-8A4C-9CFD7CD7B04F}">
      <dgm:prSet/>
      <dgm:spPr/>
      <dgm:t>
        <a:bodyPr/>
        <a:lstStyle/>
        <a:p>
          <a:endParaRPr lang="en-US"/>
        </a:p>
      </dgm:t>
    </dgm:pt>
    <dgm:pt modelId="{9FC017EC-AD6F-40D8-BB20-2745857ABF92}">
      <dgm:prSet/>
      <dgm:spPr/>
      <dgm:t>
        <a:bodyPr/>
        <a:lstStyle/>
        <a:p>
          <a:r>
            <a:rPr lang="en-US"/>
            <a:t>Do you have beliefs that might influence your preferences for using life-sustaining treatment interventions?</a:t>
          </a:r>
        </a:p>
      </dgm:t>
    </dgm:pt>
    <dgm:pt modelId="{D33693BE-D8BE-45ED-A344-516EAA54B1B3}" type="parTrans" cxnId="{7A022266-0EB3-4F9E-9E69-436551751C40}">
      <dgm:prSet/>
      <dgm:spPr/>
      <dgm:t>
        <a:bodyPr/>
        <a:lstStyle/>
        <a:p>
          <a:endParaRPr lang="en-US"/>
        </a:p>
      </dgm:t>
    </dgm:pt>
    <dgm:pt modelId="{167B83F8-3486-48DA-8DBC-479259BB04BF}" type="sibTrans" cxnId="{7A022266-0EB3-4F9E-9E69-436551751C40}">
      <dgm:prSet/>
      <dgm:spPr/>
      <dgm:t>
        <a:bodyPr/>
        <a:lstStyle/>
        <a:p>
          <a:endParaRPr lang="en-US"/>
        </a:p>
      </dgm:t>
    </dgm:pt>
    <dgm:pt modelId="{1720AB25-84C0-4600-BECB-675828457E49}">
      <dgm:prSet/>
      <dgm:spPr/>
      <dgm:t>
        <a:bodyPr/>
        <a:lstStyle/>
        <a:p>
          <a:r>
            <a:rPr lang="en-US"/>
            <a:t>Do you need to discuss these beliefs or clarify any concerns with others? </a:t>
          </a:r>
        </a:p>
      </dgm:t>
    </dgm:pt>
    <dgm:pt modelId="{EC6F5BA3-6A06-44B4-93FF-1D70D32BA22B}" type="parTrans" cxnId="{D8EFACB8-2C77-4C33-AF18-252A6F74E893}">
      <dgm:prSet/>
      <dgm:spPr/>
      <dgm:t>
        <a:bodyPr/>
        <a:lstStyle/>
        <a:p>
          <a:endParaRPr lang="en-US"/>
        </a:p>
      </dgm:t>
    </dgm:pt>
    <dgm:pt modelId="{5DAC71A9-00C7-4698-8C32-D1BCDD9E2FCB}" type="sibTrans" cxnId="{D8EFACB8-2C77-4C33-AF18-252A6F74E893}">
      <dgm:prSet/>
      <dgm:spPr/>
      <dgm:t>
        <a:bodyPr/>
        <a:lstStyle/>
        <a:p>
          <a:endParaRPr lang="en-US"/>
        </a:p>
      </dgm:t>
    </dgm:pt>
    <dgm:pt modelId="{0D7CD263-65FB-4C6A-9F4A-AE5EFD73FEF7}" type="pres">
      <dgm:prSet presAssocID="{2AE6A2A3-9402-4F57-B0A1-6EB543B73781}" presName="vert0" presStyleCnt="0">
        <dgm:presLayoutVars>
          <dgm:dir/>
          <dgm:animOne val="branch"/>
          <dgm:animLvl val="lvl"/>
        </dgm:presLayoutVars>
      </dgm:prSet>
      <dgm:spPr/>
    </dgm:pt>
    <dgm:pt modelId="{4B079F70-50F0-47CD-B330-DAE5AE7ED473}" type="pres">
      <dgm:prSet presAssocID="{08D68037-1861-46B6-B942-9AA8825FE58E}" presName="thickLine" presStyleLbl="alignNode1" presStyleIdx="0" presStyleCnt="4"/>
      <dgm:spPr/>
    </dgm:pt>
    <dgm:pt modelId="{34B72C5E-89CA-4C02-B844-9A0B22490D00}" type="pres">
      <dgm:prSet presAssocID="{08D68037-1861-46B6-B942-9AA8825FE58E}" presName="horz1" presStyleCnt="0"/>
      <dgm:spPr/>
    </dgm:pt>
    <dgm:pt modelId="{A8281776-8D6B-447A-B583-310AD55E132B}" type="pres">
      <dgm:prSet presAssocID="{08D68037-1861-46B6-B942-9AA8825FE58E}" presName="tx1" presStyleLbl="revTx" presStyleIdx="0" presStyleCnt="4"/>
      <dgm:spPr/>
    </dgm:pt>
    <dgm:pt modelId="{FBF018B7-FD3F-47FF-9784-E761919AD355}" type="pres">
      <dgm:prSet presAssocID="{08D68037-1861-46B6-B942-9AA8825FE58E}" presName="vert1" presStyleCnt="0"/>
      <dgm:spPr/>
    </dgm:pt>
    <dgm:pt modelId="{C6723649-8A85-43C9-A973-C4E857D80E01}" type="pres">
      <dgm:prSet presAssocID="{7323C57C-D521-46BB-862A-A1E1130B83DC}" presName="thickLine" presStyleLbl="alignNode1" presStyleIdx="1" presStyleCnt="4"/>
      <dgm:spPr/>
    </dgm:pt>
    <dgm:pt modelId="{0F56AACF-77AA-456B-AB7C-98096C808084}" type="pres">
      <dgm:prSet presAssocID="{7323C57C-D521-46BB-862A-A1E1130B83DC}" presName="horz1" presStyleCnt="0"/>
      <dgm:spPr/>
    </dgm:pt>
    <dgm:pt modelId="{A7DB8389-2F4F-449B-92DE-81FEAA466A98}" type="pres">
      <dgm:prSet presAssocID="{7323C57C-D521-46BB-862A-A1E1130B83DC}" presName="tx1" presStyleLbl="revTx" presStyleIdx="1" presStyleCnt="4"/>
      <dgm:spPr/>
    </dgm:pt>
    <dgm:pt modelId="{77147D42-D260-4D0E-9222-23F65FF78142}" type="pres">
      <dgm:prSet presAssocID="{7323C57C-D521-46BB-862A-A1E1130B83DC}" presName="vert1" presStyleCnt="0"/>
      <dgm:spPr/>
    </dgm:pt>
    <dgm:pt modelId="{6F72481C-00EF-438B-B1D7-21FDC0509648}" type="pres">
      <dgm:prSet presAssocID="{9FC017EC-AD6F-40D8-BB20-2745857ABF92}" presName="thickLine" presStyleLbl="alignNode1" presStyleIdx="2" presStyleCnt="4"/>
      <dgm:spPr/>
    </dgm:pt>
    <dgm:pt modelId="{FEB80045-BD95-4ACB-BF9D-F5CDA7DC65FD}" type="pres">
      <dgm:prSet presAssocID="{9FC017EC-AD6F-40D8-BB20-2745857ABF92}" presName="horz1" presStyleCnt="0"/>
      <dgm:spPr/>
    </dgm:pt>
    <dgm:pt modelId="{F7D280A0-8B29-43DE-8B99-9AAA7A1DE574}" type="pres">
      <dgm:prSet presAssocID="{9FC017EC-AD6F-40D8-BB20-2745857ABF92}" presName="tx1" presStyleLbl="revTx" presStyleIdx="2" presStyleCnt="4"/>
      <dgm:spPr/>
    </dgm:pt>
    <dgm:pt modelId="{466C78DB-8C90-4F73-AE8D-0761DFFCCCFC}" type="pres">
      <dgm:prSet presAssocID="{9FC017EC-AD6F-40D8-BB20-2745857ABF92}" presName="vert1" presStyleCnt="0"/>
      <dgm:spPr/>
    </dgm:pt>
    <dgm:pt modelId="{AEB7D6F2-0F8E-44B2-882A-B69D6619F867}" type="pres">
      <dgm:prSet presAssocID="{1720AB25-84C0-4600-BECB-675828457E49}" presName="thickLine" presStyleLbl="alignNode1" presStyleIdx="3" presStyleCnt="4"/>
      <dgm:spPr/>
    </dgm:pt>
    <dgm:pt modelId="{581C9036-3EAE-4175-A81D-59D17D0A0BA5}" type="pres">
      <dgm:prSet presAssocID="{1720AB25-84C0-4600-BECB-675828457E49}" presName="horz1" presStyleCnt="0"/>
      <dgm:spPr/>
    </dgm:pt>
    <dgm:pt modelId="{7EDDB36E-1AD5-4FC9-A935-C41D9518CFD3}" type="pres">
      <dgm:prSet presAssocID="{1720AB25-84C0-4600-BECB-675828457E49}" presName="tx1" presStyleLbl="revTx" presStyleIdx="3" presStyleCnt="4"/>
      <dgm:spPr/>
    </dgm:pt>
    <dgm:pt modelId="{FFD2F3A6-1BB4-4130-83F7-D2F2B9950066}" type="pres">
      <dgm:prSet presAssocID="{1720AB25-84C0-4600-BECB-675828457E49}" presName="vert1" presStyleCnt="0"/>
      <dgm:spPr/>
    </dgm:pt>
  </dgm:ptLst>
  <dgm:cxnLst>
    <dgm:cxn modelId="{FD105815-9D98-4489-B642-899C14F65BCF}" type="presOf" srcId="{08D68037-1861-46B6-B942-9AA8825FE58E}" destId="{A8281776-8D6B-447A-B583-310AD55E132B}" srcOrd="0" destOrd="0" presId="urn:microsoft.com/office/officeart/2008/layout/LinedList"/>
    <dgm:cxn modelId="{3720725B-DC66-483A-9B48-800B56847FA6}" type="presOf" srcId="{2AE6A2A3-9402-4F57-B0A1-6EB543B73781}" destId="{0D7CD263-65FB-4C6A-9F4A-AE5EFD73FEF7}" srcOrd="0" destOrd="0" presId="urn:microsoft.com/office/officeart/2008/layout/LinedList"/>
    <dgm:cxn modelId="{7A022266-0EB3-4F9E-9E69-436551751C40}" srcId="{2AE6A2A3-9402-4F57-B0A1-6EB543B73781}" destId="{9FC017EC-AD6F-40D8-BB20-2745857ABF92}" srcOrd="2" destOrd="0" parTransId="{D33693BE-D8BE-45ED-A344-516EAA54B1B3}" sibTransId="{167B83F8-3486-48DA-8DBC-479259BB04BF}"/>
    <dgm:cxn modelId="{8205554A-639E-4674-AA8A-3FF82B1499DB}" type="presOf" srcId="{9FC017EC-AD6F-40D8-BB20-2745857ABF92}" destId="{F7D280A0-8B29-43DE-8B99-9AAA7A1DE574}" srcOrd="0" destOrd="0" presId="urn:microsoft.com/office/officeart/2008/layout/LinedList"/>
    <dgm:cxn modelId="{D112E24A-18B6-4165-A2D6-8A51EA40B552}" type="presOf" srcId="{1720AB25-84C0-4600-BECB-675828457E49}" destId="{7EDDB36E-1AD5-4FC9-A935-C41D9518CFD3}" srcOrd="0" destOrd="0" presId="urn:microsoft.com/office/officeart/2008/layout/LinedList"/>
    <dgm:cxn modelId="{87F7BD99-DC74-4CC5-A992-F3AD451E3548}" srcId="{2AE6A2A3-9402-4F57-B0A1-6EB543B73781}" destId="{08D68037-1861-46B6-B942-9AA8825FE58E}" srcOrd="0" destOrd="0" parTransId="{878E7B8E-1D25-4259-B159-3AD2876B216A}" sibTransId="{18542CD8-022C-465F-BADE-3A349D7A65D3}"/>
    <dgm:cxn modelId="{536C2B9A-BF9D-4733-9918-7FC92EAA913C}" type="presOf" srcId="{7323C57C-D521-46BB-862A-A1E1130B83DC}" destId="{A7DB8389-2F4F-449B-92DE-81FEAA466A98}" srcOrd="0" destOrd="0" presId="urn:microsoft.com/office/officeart/2008/layout/LinedList"/>
    <dgm:cxn modelId="{B181AA9F-7366-415C-8A4C-9CFD7CD7B04F}" srcId="{2AE6A2A3-9402-4F57-B0A1-6EB543B73781}" destId="{7323C57C-D521-46BB-862A-A1E1130B83DC}" srcOrd="1" destOrd="0" parTransId="{4989903A-0BDF-4BCE-91F2-530CFF5370D1}" sibTransId="{E75935EB-6038-4DA6-884F-08F6B460C449}"/>
    <dgm:cxn modelId="{D8EFACB8-2C77-4C33-AF18-252A6F74E893}" srcId="{2AE6A2A3-9402-4F57-B0A1-6EB543B73781}" destId="{1720AB25-84C0-4600-BECB-675828457E49}" srcOrd="3" destOrd="0" parTransId="{EC6F5BA3-6A06-44B4-93FF-1D70D32BA22B}" sibTransId="{5DAC71A9-00C7-4698-8C32-D1BCDD9E2FCB}"/>
    <dgm:cxn modelId="{A0F91C8B-E11E-4A9A-A0FC-42E4AF659F98}" type="presParOf" srcId="{0D7CD263-65FB-4C6A-9F4A-AE5EFD73FEF7}" destId="{4B079F70-50F0-47CD-B330-DAE5AE7ED473}" srcOrd="0" destOrd="0" presId="urn:microsoft.com/office/officeart/2008/layout/LinedList"/>
    <dgm:cxn modelId="{204422E7-BBB3-4852-A238-24935D3F95FA}" type="presParOf" srcId="{0D7CD263-65FB-4C6A-9F4A-AE5EFD73FEF7}" destId="{34B72C5E-89CA-4C02-B844-9A0B22490D00}" srcOrd="1" destOrd="0" presId="urn:microsoft.com/office/officeart/2008/layout/LinedList"/>
    <dgm:cxn modelId="{5F12E51B-4860-4625-A12E-A74FA3C9C198}" type="presParOf" srcId="{34B72C5E-89CA-4C02-B844-9A0B22490D00}" destId="{A8281776-8D6B-447A-B583-310AD55E132B}" srcOrd="0" destOrd="0" presId="urn:microsoft.com/office/officeart/2008/layout/LinedList"/>
    <dgm:cxn modelId="{7937BFDF-364E-4888-B707-90C3E52F79EA}" type="presParOf" srcId="{34B72C5E-89CA-4C02-B844-9A0B22490D00}" destId="{FBF018B7-FD3F-47FF-9784-E761919AD355}" srcOrd="1" destOrd="0" presId="urn:microsoft.com/office/officeart/2008/layout/LinedList"/>
    <dgm:cxn modelId="{A6F9A92D-32FC-466A-939F-46B4A1170461}" type="presParOf" srcId="{0D7CD263-65FB-4C6A-9F4A-AE5EFD73FEF7}" destId="{C6723649-8A85-43C9-A973-C4E857D80E01}" srcOrd="2" destOrd="0" presId="urn:microsoft.com/office/officeart/2008/layout/LinedList"/>
    <dgm:cxn modelId="{DE929AF7-0C28-45C0-97A0-61AA034F1D2F}" type="presParOf" srcId="{0D7CD263-65FB-4C6A-9F4A-AE5EFD73FEF7}" destId="{0F56AACF-77AA-456B-AB7C-98096C808084}" srcOrd="3" destOrd="0" presId="urn:microsoft.com/office/officeart/2008/layout/LinedList"/>
    <dgm:cxn modelId="{78E44286-75E5-4EEB-910A-186C6360B5C3}" type="presParOf" srcId="{0F56AACF-77AA-456B-AB7C-98096C808084}" destId="{A7DB8389-2F4F-449B-92DE-81FEAA466A98}" srcOrd="0" destOrd="0" presId="urn:microsoft.com/office/officeart/2008/layout/LinedList"/>
    <dgm:cxn modelId="{4F2DD080-6970-427A-AFFF-61EADC911BE5}" type="presParOf" srcId="{0F56AACF-77AA-456B-AB7C-98096C808084}" destId="{77147D42-D260-4D0E-9222-23F65FF78142}" srcOrd="1" destOrd="0" presId="urn:microsoft.com/office/officeart/2008/layout/LinedList"/>
    <dgm:cxn modelId="{E90653E2-0DAE-43E6-9DE7-C459AE7ECC39}" type="presParOf" srcId="{0D7CD263-65FB-4C6A-9F4A-AE5EFD73FEF7}" destId="{6F72481C-00EF-438B-B1D7-21FDC0509648}" srcOrd="4" destOrd="0" presId="urn:microsoft.com/office/officeart/2008/layout/LinedList"/>
    <dgm:cxn modelId="{4F58C11D-8431-4374-B1E7-D32BF405CC28}" type="presParOf" srcId="{0D7CD263-65FB-4C6A-9F4A-AE5EFD73FEF7}" destId="{FEB80045-BD95-4ACB-BF9D-F5CDA7DC65FD}" srcOrd="5" destOrd="0" presId="urn:microsoft.com/office/officeart/2008/layout/LinedList"/>
    <dgm:cxn modelId="{386CC728-1922-4E12-97E6-FE031C3A844D}" type="presParOf" srcId="{FEB80045-BD95-4ACB-BF9D-F5CDA7DC65FD}" destId="{F7D280A0-8B29-43DE-8B99-9AAA7A1DE574}" srcOrd="0" destOrd="0" presId="urn:microsoft.com/office/officeart/2008/layout/LinedList"/>
    <dgm:cxn modelId="{70866C7F-25CE-4450-B278-6D3EDD9DFF16}" type="presParOf" srcId="{FEB80045-BD95-4ACB-BF9D-F5CDA7DC65FD}" destId="{466C78DB-8C90-4F73-AE8D-0761DFFCCCFC}" srcOrd="1" destOrd="0" presId="urn:microsoft.com/office/officeart/2008/layout/LinedList"/>
    <dgm:cxn modelId="{8EFCC8B1-344C-41C0-B96A-A79770F531FE}" type="presParOf" srcId="{0D7CD263-65FB-4C6A-9F4A-AE5EFD73FEF7}" destId="{AEB7D6F2-0F8E-44B2-882A-B69D6619F867}" srcOrd="6" destOrd="0" presId="urn:microsoft.com/office/officeart/2008/layout/LinedList"/>
    <dgm:cxn modelId="{AC2327F8-58D7-43EF-B05B-8DE4BACBB9BC}" type="presParOf" srcId="{0D7CD263-65FB-4C6A-9F4A-AE5EFD73FEF7}" destId="{581C9036-3EAE-4175-A81D-59D17D0A0BA5}" srcOrd="7" destOrd="0" presId="urn:microsoft.com/office/officeart/2008/layout/LinedList"/>
    <dgm:cxn modelId="{6D78EC81-1386-45C2-9A6E-01B5EA972D34}" type="presParOf" srcId="{581C9036-3EAE-4175-A81D-59D17D0A0BA5}" destId="{7EDDB36E-1AD5-4FC9-A935-C41D9518CFD3}" srcOrd="0" destOrd="0" presId="urn:microsoft.com/office/officeart/2008/layout/LinedList"/>
    <dgm:cxn modelId="{2986E6CD-FEE8-4A86-8B54-6E7E9BD71F85}" type="presParOf" srcId="{581C9036-3EAE-4175-A81D-59D17D0A0BA5}" destId="{FFD2F3A6-1BB4-4130-83F7-D2F2B99500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13C26B-0C87-43DA-B633-290A6121D0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2E7687-7106-4E95-995F-BBC8316C25DF}">
      <dgm:prSet custT="1"/>
      <dgm:spPr/>
      <dgm:t>
        <a:bodyPr/>
        <a:lstStyle/>
        <a:p>
          <a:r>
            <a:rPr lang="en-US" sz="1400" b="1" dirty="0"/>
            <a:t>Discomfort</a:t>
          </a:r>
          <a:r>
            <a:rPr lang="en-US" sz="1400" dirty="0"/>
            <a:t> in having the conversation</a:t>
          </a:r>
        </a:p>
      </dgm:t>
    </dgm:pt>
    <dgm:pt modelId="{BBE2F7E5-CB1C-4509-8D5D-A6B489FBF497}" type="parTrans" cxnId="{2BFF8907-A3C7-4355-BA10-B30DF43FE773}">
      <dgm:prSet/>
      <dgm:spPr/>
      <dgm:t>
        <a:bodyPr/>
        <a:lstStyle/>
        <a:p>
          <a:endParaRPr lang="en-US"/>
        </a:p>
      </dgm:t>
    </dgm:pt>
    <dgm:pt modelId="{B8F500C8-2C16-4A80-B77C-0B81A7017A9F}" type="sibTrans" cxnId="{2BFF8907-A3C7-4355-BA10-B30DF43FE773}">
      <dgm:prSet/>
      <dgm:spPr/>
      <dgm:t>
        <a:bodyPr/>
        <a:lstStyle/>
        <a:p>
          <a:endParaRPr lang="en-US"/>
        </a:p>
      </dgm:t>
    </dgm:pt>
    <dgm:pt modelId="{C8C3735F-0191-44A5-A3A9-550933C8AFA8}">
      <dgm:prSet custT="1"/>
      <dgm:spPr/>
      <dgm:t>
        <a:bodyPr/>
        <a:lstStyle/>
        <a:p>
          <a:r>
            <a:rPr lang="en-US" sz="1400" dirty="0"/>
            <a:t>Only </a:t>
          </a:r>
          <a:r>
            <a:rPr lang="en-US" sz="1400" b="1" dirty="0"/>
            <a:t>required</a:t>
          </a:r>
          <a:r>
            <a:rPr lang="en-US" sz="1400" dirty="0"/>
            <a:t> to ask if they have one</a:t>
          </a:r>
        </a:p>
      </dgm:t>
    </dgm:pt>
    <dgm:pt modelId="{0A3416DC-3FC0-4C52-8049-51A267EBCBF4}" type="parTrans" cxnId="{0A093D30-F828-478A-B66A-F699E9867D80}">
      <dgm:prSet/>
      <dgm:spPr/>
      <dgm:t>
        <a:bodyPr/>
        <a:lstStyle/>
        <a:p>
          <a:endParaRPr lang="en-US"/>
        </a:p>
      </dgm:t>
    </dgm:pt>
    <dgm:pt modelId="{82A97BA7-C89B-4D9E-A18C-C9CF1C897345}" type="sibTrans" cxnId="{0A093D30-F828-478A-B66A-F699E9867D80}">
      <dgm:prSet/>
      <dgm:spPr/>
      <dgm:t>
        <a:bodyPr/>
        <a:lstStyle/>
        <a:p>
          <a:endParaRPr lang="en-US"/>
        </a:p>
      </dgm:t>
    </dgm:pt>
    <dgm:pt modelId="{B4816471-DCD8-4A77-9ED0-B26448D72214}">
      <dgm:prSet custT="1"/>
      <dgm:spPr/>
      <dgm:t>
        <a:bodyPr/>
        <a:lstStyle/>
        <a:p>
          <a:r>
            <a:rPr lang="en-US" sz="1400" dirty="0"/>
            <a:t>Receptionist asks the question- in the lobby</a:t>
          </a:r>
        </a:p>
      </dgm:t>
    </dgm:pt>
    <dgm:pt modelId="{524E3894-71CD-466F-9374-0339867C4200}" type="parTrans" cxnId="{89320296-D960-4A6C-9E81-315B2437FDC5}">
      <dgm:prSet/>
      <dgm:spPr/>
      <dgm:t>
        <a:bodyPr/>
        <a:lstStyle/>
        <a:p>
          <a:endParaRPr lang="en-US"/>
        </a:p>
      </dgm:t>
    </dgm:pt>
    <dgm:pt modelId="{2A81F6A5-F974-46A3-A47A-C14894470E30}" type="sibTrans" cxnId="{89320296-D960-4A6C-9E81-315B2437FDC5}">
      <dgm:prSet/>
      <dgm:spPr/>
      <dgm:t>
        <a:bodyPr/>
        <a:lstStyle/>
        <a:p>
          <a:endParaRPr lang="en-US"/>
        </a:p>
      </dgm:t>
    </dgm:pt>
    <dgm:pt modelId="{677338AB-520A-41F8-BE81-0FADF8B33933}">
      <dgm:prSet custT="1"/>
      <dgm:spPr/>
      <dgm:t>
        <a:bodyPr/>
        <a:lstStyle/>
        <a:p>
          <a:r>
            <a:rPr lang="en-US" sz="1400" dirty="0"/>
            <a:t>Lack of </a:t>
          </a:r>
          <a:r>
            <a:rPr lang="en-US" sz="1400" b="1" dirty="0"/>
            <a:t>time</a:t>
          </a:r>
          <a:r>
            <a:rPr lang="en-US" sz="1400" dirty="0"/>
            <a:t> for providers</a:t>
          </a:r>
        </a:p>
      </dgm:t>
    </dgm:pt>
    <dgm:pt modelId="{03A1908B-BF93-4F50-B551-068AB8F38350}" type="parTrans" cxnId="{6EB02FB7-51E0-4E01-8CE3-A165B0C1A3DD}">
      <dgm:prSet/>
      <dgm:spPr/>
      <dgm:t>
        <a:bodyPr/>
        <a:lstStyle/>
        <a:p>
          <a:endParaRPr lang="en-US"/>
        </a:p>
      </dgm:t>
    </dgm:pt>
    <dgm:pt modelId="{F81BADC6-4915-415F-B80D-006C73C683E5}" type="sibTrans" cxnId="{6EB02FB7-51E0-4E01-8CE3-A165B0C1A3DD}">
      <dgm:prSet/>
      <dgm:spPr/>
      <dgm:t>
        <a:bodyPr/>
        <a:lstStyle/>
        <a:p>
          <a:endParaRPr lang="en-US"/>
        </a:p>
      </dgm:t>
    </dgm:pt>
    <dgm:pt modelId="{7AF2D2DF-D333-47E1-A87F-26B841C6DE52}">
      <dgm:prSet custT="1"/>
      <dgm:spPr/>
      <dgm:t>
        <a:bodyPr/>
        <a:lstStyle/>
        <a:p>
          <a:r>
            <a:rPr lang="en-US" sz="1400" dirty="0"/>
            <a:t>Who is ‘in charge’ of the patient- not wanting to step on another doctors turf- ex: hospitalist and specialists think the PCP did it- the PCP has not seen the patient in a year</a:t>
          </a:r>
        </a:p>
      </dgm:t>
    </dgm:pt>
    <dgm:pt modelId="{5413092A-1DFC-45C4-B25D-17BB3473C9D0}" type="parTrans" cxnId="{4E3CAE4F-8FC2-4104-884F-7D3B77BD46DF}">
      <dgm:prSet/>
      <dgm:spPr/>
      <dgm:t>
        <a:bodyPr/>
        <a:lstStyle/>
        <a:p>
          <a:endParaRPr lang="en-US"/>
        </a:p>
      </dgm:t>
    </dgm:pt>
    <dgm:pt modelId="{9281A1A5-2BF9-4887-AED5-668F0F2FF49A}" type="sibTrans" cxnId="{4E3CAE4F-8FC2-4104-884F-7D3B77BD46DF}">
      <dgm:prSet/>
      <dgm:spPr/>
      <dgm:t>
        <a:bodyPr/>
        <a:lstStyle/>
        <a:p>
          <a:endParaRPr lang="en-US"/>
        </a:p>
      </dgm:t>
    </dgm:pt>
    <dgm:pt modelId="{F8C46CA3-809B-42E9-B5DA-A942474ACE4A}">
      <dgm:prSet custT="1"/>
      <dgm:spPr/>
      <dgm:t>
        <a:bodyPr/>
        <a:lstStyle/>
        <a:p>
          <a:r>
            <a:rPr lang="en-US" sz="1400" dirty="0"/>
            <a:t>Prognostication issues- 73% overly optimistic</a:t>
          </a:r>
        </a:p>
      </dgm:t>
    </dgm:pt>
    <dgm:pt modelId="{F60840BD-1247-4BBD-969E-6B6E66008087}" type="parTrans" cxnId="{46EA4056-850C-4000-A5FF-3DEC4F2952C2}">
      <dgm:prSet/>
      <dgm:spPr/>
      <dgm:t>
        <a:bodyPr/>
        <a:lstStyle/>
        <a:p>
          <a:endParaRPr lang="en-US"/>
        </a:p>
      </dgm:t>
    </dgm:pt>
    <dgm:pt modelId="{10B0C036-BF9A-4ACA-BEE1-89F2E9892A58}" type="sibTrans" cxnId="{46EA4056-850C-4000-A5FF-3DEC4F2952C2}">
      <dgm:prSet/>
      <dgm:spPr/>
      <dgm:t>
        <a:bodyPr/>
        <a:lstStyle/>
        <a:p>
          <a:endParaRPr lang="en-US"/>
        </a:p>
      </dgm:t>
    </dgm:pt>
    <dgm:pt modelId="{A96CC70B-519E-44F8-9DBC-B1B538AFD029}">
      <dgm:prSet custT="1"/>
      <dgm:spPr/>
      <dgm:t>
        <a:bodyPr/>
        <a:lstStyle/>
        <a:p>
          <a:r>
            <a:rPr lang="en-US" sz="1400" dirty="0"/>
            <a:t>Challenges to accessing the documents when needed</a:t>
          </a:r>
        </a:p>
      </dgm:t>
    </dgm:pt>
    <dgm:pt modelId="{EEBEB948-0817-4E8C-B00E-547779970E3C}" type="parTrans" cxnId="{F04A5BCA-E6E2-42E5-82AF-3C3B9D4590D7}">
      <dgm:prSet/>
      <dgm:spPr/>
      <dgm:t>
        <a:bodyPr/>
        <a:lstStyle/>
        <a:p>
          <a:endParaRPr lang="en-US"/>
        </a:p>
      </dgm:t>
    </dgm:pt>
    <dgm:pt modelId="{77FC3065-63BC-41E9-82FA-446203728294}" type="sibTrans" cxnId="{F04A5BCA-E6E2-42E5-82AF-3C3B9D4590D7}">
      <dgm:prSet/>
      <dgm:spPr/>
      <dgm:t>
        <a:bodyPr/>
        <a:lstStyle/>
        <a:p>
          <a:endParaRPr lang="en-US"/>
        </a:p>
      </dgm:t>
    </dgm:pt>
    <dgm:pt modelId="{B084736F-3318-474E-B62E-8740D9A65FE8}">
      <dgm:prSet/>
      <dgm:spPr/>
      <dgm:t>
        <a:bodyPr/>
        <a:lstStyle/>
        <a:p>
          <a:r>
            <a:rPr lang="en-US"/>
            <a:t>Study by GAO April 2015</a:t>
          </a:r>
        </a:p>
      </dgm:t>
    </dgm:pt>
    <dgm:pt modelId="{90B1C49B-FB52-45D9-A3A7-8A8CA66B18F7}" type="parTrans" cxnId="{75DACD72-E008-4CAA-9FBB-6832EEB75DD6}">
      <dgm:prSet/>
      <dgm:spPr/>
      <dgm:t>
        <a:bodyPr/>
        <a:lstStyle/>
        <a:p>
          <a:endParaRPr lang="en-US"/>
        </a:p>
      </dgm:t>
    </dgm:pt>
    <dgm:pt modelId="{13A82B6B-9B60-466C-A660-35AA860E819A}" type="sibTrans" cxnId="{75DACD72-E008-4CAA-9FBB-6832EEB75DD6}">
      <dgm:prSet/>
      <dgm:spPr/>
      <dgm:t>
        <a:bodyPr/>
        <a:lstStyle/>
        <a:p>
          <a:endParaRPr lang="en-US"/>
        </a:p>
      </dgm:t>
    </dgm:pt>
    <dgm:pt modelId="{A71E64F2-23C4-408F-A91C-4FDA6C481A0E}" type="pres">
      <dgm:prSet presAssocID="{7913C26B-0C87-43DA-B633-290A6121D075}" presName="diagram" presStyleCnt="0">
        <dgm:presLayoutVars>
          <dgm:dir/>
          <dgm:resizeHandles val="exact"/>
        </dgm:presLayoutVars>
      </dgm:prSet>
      <dgm:spPr/>
    </dgm:pt>
    <dgm:pt modelId="{2EAD18AA-7ACA-4C84-8694-4B2302D89673}" type="pres">
      <dgm:prSet presAssocID="{652E7687-7106-4E95-995F-BBC8316C25DF}" presName="node" presStyleLbl="node1" presStyleIdx="0" presStyleCnt="8">
        <dgm:presLayoutVars>
          <dgm:bulletEnabled val="1"/>
        </dgm:presLayoutVars>
      </dgm:prSet>
      <dgm:spPr/>
    </dgm:pt>
    <dgm:pt modelId="{DB2DFCBD-0525-45DC-9477-7FB703111889}" type="pres">
      <dgm:prSet presAssocID="{B8F500C8-2C16-4A80-B77C-0B81A7017A9F}" presName="sibTrans" presStyleCnt="0"/>
      <dgm:spPr/>
    </dgm:pt>
    <dgm:pt modelId="{856F8A5D-7F8A-44A7-BF05-52F10AA6C562}" type="pres">
      <dgm:prSet presAssocID="{C8C3735F-0191-44A5-A3A9-550933C8AFA8}" presName="node" presStyleLbl="node1" presStyleIdx="1" presStyleCnt="8">
        <dgm:presLayoutVars>
          <dgm:bulletEnabled val="1"/>
        </dgm:presLayoutVars>
      </dgm:prSet>
      <dgm:spPr/>
    </dgm:pt>
    <dgm:pt modelId="{630C349D-C972-425E-B77F-D3E61CC55DAE}" type="pres">
      <dgm:prSet presAssocID="{82A97BA7-C89B-4D9E-A18C-C9CF1C897345}" presName="sibTrans" presStyleCnt="0"/>
      <dgm:spPr/>
    </dgm:pt>
    <dgm:pt modelId="{93073AAC-C850-4998-A2C7-2197F2AC84C8}" type="pres">
      <dgm:prSet presAssocID="{B4816471-DCD8-4A77-9ED0-B26448D72214}" presName="node" presStyleLbl="node1" presStyleIdx="2" presStyleCnt="8">
        <dgm:presLayoutVars>
          <dgm:bulletEnabled val="1"/>
        </dgm:presLayoutVars>
      </dgm:prSet>
      <dgm:spPr/>
    </dgm:pt>
    <dgm:pt modelId="{A8CDFC50-A14B-459E-A0DB-7FB816A28BAF}" type="pres">
      <dgm:prSet presAssocID="{2A81F6A5-F974-46A3-A47A-C14894470E30}" presName="sibTrans" presStyleCnt="0"/>
      <dgm:spPr/>
    </dgm:pt>
    <dgm:pt modelId="{79DDDA56-FD26-4C77-8792-8CA1C8CC8626}" type="pres">
      <dgm:prSet presAssocID="{677338AB-520A-41F8-BE81-0FADF8B33933}" presName="node" presStyleLbl="node1" presStyleIdx="3" presStyleCnt="8">
        <dgm:presLayoutVars>
          <dgm:bulletEnabled val="1"/>
        </dgm:presLayoutVars>
      </dgm:prSet>
      <dgm:spPr/>
    </dgm:pt>
    <dgm:pt modelId="{643C7DDE-E4B0-4473-B0DF-108E95B5C9B4}" type="pres">
      <dgm:prSet presAssocID="{F81BADC6-4915-415F-B80D-006C73C683E5}" presName="sibTrans" presStyleCnt="0"/>
      <dgm:spPr/>
    </dgm:pt>
    <dgm:pt modelId="{1E9AF7C6-BDD9-4F5F-A3A0-B24F9C0653FF}" type="pres">
      <dgm:prSet presAssocID="{7AF2D2DF-D333-47E1-A87F-26B841C6DE52}" presName="node" presStyleLbl="node1" presStyleIdx="4" presStyleCnt="8" custLinFactY="9838" custLinFactNeighborX="-29878" custLinFactNeighborY="100000">
        <dgm:presLayoutVars>
          <dgm:bulletEnabled val="1"/>
        </dgm:presLayoutVars>
      </dgm:prSet>
      <dgm:spPr/>
    </dgm:pt>
    <dgm:pt modelId="{E675C5D4-69A1-4DA0-8A23-BD927113EF16}" type="pres">
      <dgm:prSet presAssocID="{9281A1A5-2BF9-4887-AED5-668F0F2FF49A}" presName="sibTrans" presStyleCnt="0"/>
      <dgm:spPr/>
    </dgm:pt>
    <dgm:pt modelId="{D3F06661-F2E0-4CFD-9038-78ED231BFF26}" type="pres">
      <dgm:prSet presAssocID="{F8C46CA3-809B-42E9-B5DA-A942474ACE4A}" presName="node" presStyleLbl="node1" presStyleIdx="5" presStyleCnt="8">
        <dgm:presLayoutVars>
          <dgm:bulletEnabled val="1"/>
        </dgm:presLayoutVars>
      </dgm:prSet>
      <dgm:spPr/>
    </dgm:pt>
    <dgm:pt modelId="{1ADE0D71-C31E-4EF3-A69E-BD94D1E8B088}" type="pres">
      <dgm:prSet presAssocID="{10B0C036-BF9A-4ACA-BEE1-89F2E9892A58}" presName="sibTrans" presStyleCnt="0"/>
      <dgm:spPr/>
    </dgm:pt>
    <dgm:pt modelId="{00141914-A8A3-40D1-9032-B2627967F9E7}" type="pres">
      <dgm:prSet presAssocID="{A96CC70B-519E-44F8-9DBC-B1B538AFD029}" presName="node" presStyleLbl="node1" presStyleIdx="6" presStyleCnt="8" custLinFactY="-16667" custLinFactNeighborX="27399" custLinFactNeighborY="-100000">
        <dgm:presLayoutVars>
          <dgm:bulletEnabled val="1"/>
        </dgm:presLayoutVars>
      </dgm:prSet>
      <dgm:spPr/>
    </dgm:pt>
    <dgm:pt modelId="{D6FBB330-AC80-43FE-8566-0C7AF4713EC1}" type="pres">
      <dgm:prSet presAssocID="{77FC3065-63BC-41E9-82FA-446203728294}" presName="sibTrans" presStyleCnt="0"/>
      <dgm:spPr/>
    </dgm:pt>
    <dgm:pt modelId="{34CAA96D-4408-40FB-A4D5-A7EE730A4F0B}" type="pres">
      <dgm:prSet presAssocID="{B084736F-3318-474E-B62E-8740D9A65FE8}" presName="node" presStyleLbl="node1" presStyleIdx="7" presStyleCnt="8" custScaleX="46357" custScaleY="28992">
        <dgm:presLayoutVars>
          <dgm:bulletEnabled val="1"/>
        </dgm:presLayoutVars>
      </dgm:prSet>
      <dgm:spPr/>
    </dgm:pt>
  </dgm:ptLst>
  <dgm:cxnLst>
    <dgm:cxn modelId="{2BFF8907-A3C7-4355-BA10-B30DF43FE773}" srcId="{7913C26B-0C87-43DA-B633-290A6121D075}" destId="{652E7687-7106-4E95-995F-BBC8316C25DF}" srcOrd="0" destOrd="0" parTransId="{BBE2F7E5-CB1C-4509-8D5D-A6B489FBF497}" sibTransId="{B8F500C8-2C16-4A80-B77C-0B81A7017A9F}"/>
    <dgm:cxn modelId="{C09E1208-C78A-4C53-843F-AF03EA9C76DC}" type="presOf" srcId="{7AF2D2DF-D333-47E1-A87F-26B841C6DE52}" destId="{1E9AF7C6-BDD9-4F5F-A3A0-B24F9C0653FF}" srcOrd="0" destOrd="0" presId="urn:microsoft.com/office/officeart/2005/8/layout/default"/>
    <dgm:cxn modelId="{8CC6A41F-724E-4BD5-94CC-E90E9E6313CC}" type="presOf" srcId="{A96CC70B-519E-44F8-9DBC-B1B538AFD029}" destId="{00141914-A8A3-40D1-9032-B2627967F9E7}" srcOrd="0" destOrd="0" presId="urn:microsoft.com/office/officeart/2005/8/layout/default"/>
    <dgm:cxn modelId="{0A093D30-F828-478A-B66A-F699E9867D80}" srcId="{7913C26B-0C87-43DA-B633-290A6121D075}" destId="{C8C3735F-0191-44A5-A3A9-550933C8AFA8}" srcOrd="1" destOrd="0" parTransId="{0A3416DC-3FC0-4C52-8049-51A267EBCBF4}" sibTransId="{82A97BA7-C89B-4D9E-A18C-C9CF1C897345}"/>
    <dgm:cxn modelId="{01B6EB41-9C65-4188-BE4B-45B166D687A6}" type="presOf" srcId="{C8C3735F-0191-44A5-A3A9-550933C8AFA8}" destId="{856F8A5D-7F8A-44A7-BF05-52F10AA6C562}" srcOrd="0" destOrd="0" presId="urn:microsoft.com/office/officeart/2005/8/layout/default"/>
    <dgm:cxn modelId="{C321D94C-3816-47D9-AEF0-2281C14B6929}" type="presOf" srcId="{B4816471-DCD8-4A77-9ED0-B26448D72214}" destId="{93073AAC-C850-4998-A2C7-2197F2AC84C8}" srcOrd="0" destOrd="0" presId="urn:microsoft.com/office/officeart/2005/8/layout/default"/>
    <dgm:cxn modelId="{D5DE3B4D-9B2F-4F74-9585-A3F471A467D6}" type="presOf" srcId="{7913C26B-0C87-43DA-B633-290A6121D075}" destId="{A71E64F2-23C4-408F-A91C-4FDA6C481A0E}" srcOrd="0" destOrd="0" presId="urn:microsoft.com/office/officeart/2005/8/layout/default"/>
    <dgm:cxn modelId="{4E3CAE4F-8FC2-4104-884F-7D3B77BD46DF}" srcId="{7913C26B-0C87-43DA-B633-290A6121D075}" destId="{7AF2D2DF-D333-47E1-A87F-26B841C6DE52}" srcOrd="4" destOrd="0" parTransId="{5413092A-1DFC-45C4-B25D-17BB3473C9D0}" sibTransId="{9281A1A5-2BF9-4887-AED5-668F0F2FF49A}"/>
    <dgm:cxn modelId="{75DACD72-E008-4CAA-9FBB-6832EEB75DD6}" srcId="{7913C26B-0C87-43DA-B633-290A6121D075}" destId="{B084736F-3318-474E-B62E-8740D9A65FE8}" srcOrd="7" destOrd="0" parTransId="{90B1C49B-FB52-45D9-A3A7-8A8CA66B18F7}" sibTransId="{13A82B6B-9B60-466C-A660-35AA860E819A}"/>
    <dgm:cxn modelId="{46EA4056-850C-4000-A5FF-3DEC4F2952C2}" srcId="{7913C26B-0C87-43DA-B633-290A6121D075}" destId="{F8C46CA3-809B-42E9-B5DA-A942474ACE4A}" srcOrd="5" destOrd="0" parTransId="{F60840BD-1247-4BBD-969E-6B6E66008087}" sibTransId="{10B0C036-BF9A-4ACA-BEE1-89F2E9892A58}"/>
    <dgm:cxn modelId="{9655C756-375F-4B6F-8F16-7DEEBF5232B2}" type="presOf" srcId="{652E7687-7106-4E95-995F-BBC8316C25DF}" destId="{2EAD18AA-7ACA-4C84-8694-4B2302D89673}" srcOrd="0" destOrd="0" presId="urn:microsoft.com/office/officeart/2005/8/layout/default"/>
    <dgm:cxn modelId="{89320296-D960-4A6C-9E81-315B2437FDC5}" srcId="{7913C26B-0C87-43DA-B633-290A6121D075}" destId="{B4816471-DCD8-4A77-9ED0-B26448D72214}" srcOrd="2" destOrd="0" parTransId="{524E3894-71CD-466F-9374-0339867C4200}" sibTransId="{2A81F6A5-F974-46A3-A47A-C14894470E30}"/>
    <dgm:cxn modelId="{6EB02FB7-51E0-4E01-8CE3-A165B0C1A3DD}" srcId="{7913C26B-0C87-43DA-B633-290A6121D075}" destId="{677338AB-520A-41F8-BE81-0FADF8B33933}" srcOrd="3" destOrd="0" parTransId="{03A1908B-BF93-4F50-B551-068AB8F38350}" sibTransId="{F81BADC6-4915-415F-B80D-006C73C683E5}"/>
    <dgm:cxn modelId="{F04A5BCA-E6E2-42E5-82AF-3C3B9D4590D7}" srcId="{7913C26B-0C87-43DA-B633-290A6121D075}" destId="{A96CC70B-519E-44F8-9DBC-B1B538AFD029}" srcOrd="6" destOrd="0" parTransId="{EEBEB948-0817-4E8C-B00E-547779970E3C}" sibTransId="{77FC3065-63BC-41E9-82FA-446203728294}"/>
    <dgm:cxn modelId="{CD245ACB-E1B1-4C50-943C-89C16294115C}" type="presOf" srcId="{B084736F-3318-474E-B62E-8740D9A65FE8}" destId="{34CAA96D-4408-40FB-A4D5-A7EE730A4F0B}" srcOrd="0" destOrd="0" presId="urn:microsoft.com/office/officeart/2005/8/layout/default"/>
    <dgm:cxn modelId="{71F2D9E7-DFBB-469B-9338-C814918A29B1}" type="presOf" srcId="{677338AB-520A-41F8-BE81-0FADF8B33933}" destId="{79DDDA56-FD26-4C77-8792-8CA1C8CC8626}" srcOrd="0" destOrd="0" presId="urn:microsoft.com/office/officeart/2005/8/layout/default"/>
    <dgm:cxn modelId="{7DF217E8-BF0D-48F2-AD13-F77804800C00}" type="presOf" srcId="{F8C46CA3-809B-42E9-B5DA-A942474ACE4A}" destId="{D3F06661-F2E0-4CFD-9038-78ED231BFF26}" srcOrd="0" destOrd="0" presId="urn:microsoft.com/office/officeart/2005/8/layout/default"/>
    <dgm:cxn modelId="{20573917-2C11-4F26-9385-B93D124FBCC2}" type="presParOf" srcId="{A71E64F2-23C4-408F-A91C-4FDA6C481A0E}" destId="{2EAD18AA-7ACA-4C84-8694-4B2302D89673}" srcOrd="0" destOrd="0" presId="urn:microsoft.com/office/officeart/2005/8/layout/default"/>
    <dgm:cxn modelId="{B298D3CD-1B47-4B1E-B489-DFC05CD2AF7D}" type="presParOf" srcId="{A71E64F2-23C4-408F-A91C-4FDA6C481A0E}" destId="{DB2DFCBD-0525-45DC-9477-7FB703111889}" srcOrd="1" destOrd="0" presId="urn:microsoft.com/office/officeart/2005/8/layout/default"/>
    <dgm:cxn modelId="{554A9759-00E2-463B-B514-B2D0FDE446CC}" type="presParOf" srcId="{A71E64F2-23C4-408F-A91C-4FDA6C481A0E}" destId="{856F8A5D-7F8A-44A7-BF05-52F10AA6C562}" srcOrd="2" destOrd="0" presId="urn:microsoft.com/office/officeart/2005/8/layout/default"/>
    <dgm:cxn modelId="{3426CED1-CFAD-49FC-9A31-F48AE0EB3135}" type="presParOf" srcId="{A71E64F2-23C4-408F-A91C-4FDA6C481A0E}" destId="{630C349D-C972-425E-B77F-D3E61CC55DAE}" srcOrd="3" destOrd="0" presId="urn:microsoft.com/office/officeart/2005/8/layout/default"/>
    <dgm:cxn modelId="{9A63633E-E9FB-4197-98DF-8559C2105F64}" type="presParOf" srcId="{A71E64F2-23C4-408F-A91C-4FDA6C481A0E}" destId="{93073AAC-C850-4998-A2C7-2197F2AC84C8}" srcOrd="4" destOrd="0" presId="urn:microsoft.com/office/officeart/2005/8/layout/default"/>
    <dgm:cxn modelId="{63FFE418-1C45-4771-9DD9-E2CE2AEC1F07}" type="presParOf" srcId="{A71E64F2-23C4-408F-A91C-4FDA6C481A0E}" destId="{A8CDFC50-A14B-459E-A0DB-7FB816A28BAF}" srcOrd="5" destOrd="0" presId="urn:microsoft.com/office/officeart/2005/8/layout/default"/>
    <dgm:cxn modelId="{E89DFF6D-E21B-4D20-8A3B-031DE848ABD2}" type="presParOf" srcId="{A71E64F2-23C4-408F-A91C-4FDA6C481A0E}" destId="{79DDDA56-FD26-4C77-8792-8CA1C8CC8626}" srcOrd="6" destOrd="0" presId="urn:microsoft.com/office/officeart/2005/8/layout/default"/>
    <dgm:cxn modelId="{24A99466-738D-4500-ACF3-D12096DFD13B}" type="presParOf" srcId="{A71E64F2-23C4-408F-A91C-4FDA6C481A0E}" destId="{643C7DDE-E4B0-4473-B0DF-108E95B5C9B4}" srcOrd="7" destOrd="0" presId="urn:microsoft.com/office/officeart/2005/8/layout/default"/>
    <dgm:cxn modelId="{58C2C9B8-4CDA-4BB2-935C-3544D4170042}" type="presParOf" srcId="{A71E64F2-23C4-408F-A91C-4FDA6C481A0E}" destId="{1E9AF7C6-BDD9-4F5F-A3A0-B24F9C0653FF}" srcOrd="8" destOrd="0" presId="urn:microsoft.com/office/officeart/2005/8/layout/default"/>
    <dgm:cxn modelId="{46F592EC-2155-4BD4-9169-C61B2FA9BF6C}" type="presParOf" srcId="{A71E64F2-23C4-408F-A91C-4FDA6C481A0E}" destId="{E675C5D4-69A1-4DA0-8A23-BD927113EF16}" srcOrd="9" destOrd="0" presId="urn:microsoft.com/office/officeart/2005/8/layout/default"/>
    <dgm:cxn modelId="{9450ED43-A820-4A39-9C28-5BF05E12BFFA}" type="presParOf" srcId="{A71E64F2-23C4-408F-A91C-4FDA6C481A0E}" destId="{D3F06661-F2E0-4CFD-9038-78ED231BFF26}" srcOrd="10" destOrd="0" presId="urn:microsoft.com/office/officeart/2005/8/layout/default"/>
    <dgm:cxn modelId="{D010A015-40D6-4EB5-8E44-1181CE4594BC}" type="presParOf" srcId="{A71E64F2-23C4-408F-A91C-4FDA6C481A0E}" destId="{1ADE0D71-C31E-4EF3-A69E-BD94D1E8B088}" srcOrd="11" destOrd="0" presId="urn:microsoft.com/office/officeart/2005/8/layout/default"/>
    <dgm:cxn modelId="{92114BC3-424C-409F-BEDC-AD4D6AA8499A}" type="presParOf" srcId="{A71E64F2-23C4-408F-A91C-4FDA6C481A0E}" destId="{00141914-A8A3-40D1-9032-B2627967F9E7}" srcOrd="12" destOrd="0" presId="urn:microsoft.com/office/officeart/2005/8/layout/default"/>
    <dgm:cxn modelId="{4635DFA1-3331-4C80-A347-691FB538D451}" type="presParOf" srcId="{A71E64F2-23C4-408F-A91C-4FDA6C481A0E}" destId="{D6FBB330-AC80-43FE-8566-0C7AF4713EC1}" srcOrd="13" destOrd="0" presId="urn:microsoft.com/office/officeart/2005/8/layout/default"/>
    <dgm:cxn modelId="{9302A60D-6973-41BB-83D1-9FEDA8862DBF}" type="presParOf" srcId="{A71E64F2-23C4-408F-A91C-4FDA6C481A0E}" destId="{34CAA96D-4408-40FB-A4D5-A7EE730A4F0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3AFA43-D0A3-4C36-8015-1C9BC239E363}"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D1DEEEDE-5FE8-42A7-BD56-694AC0795F86}">
      <dgm:prSet/>
      <dgm:spPr/>
      <dgm:t>
        <a:bodyPr/>
        <a:lstStyle/>
        <a:p>
          <a:r>
            <a:rPr lang="en-US"/>
            <a:t>Pain and Symptom management Leading to improved quality and decreased cost</a:t>
          </a:r>
        </a:p>
      </dgm:t>
    </dgm:pt>
    <dgm:pt modelId="{DD454E74-33CD-4594-A7A2-1C8F390C06B3}" type="parTrans" cxnId="{8272AE46-1726-4B6F-92AC-4D4491A6F8B0}">
      <dgm:prSet/>
      <dgm:spPr/>
      <dgm:t>
        <a:bodyPr/>
        <a:lstStyle/>
        <a:p>
          <a:endParaRPr lang="en-US" sz="2800"/>
        </a:p>
      </dgm:t>
    </dgm:pt>
    <dgm:pt modelId="{4158C50C-5857-4EA4-8A15-A48642CC3EB3}" type="sibTrans" cxnId="{8272AE46-1726-4B6F-92AC-4D4491A6F8B0}">
      <dgm:prSet/>
      <dgm:spPr/>
      <dgm:t>
        <a:bodyPr/>
        <a:lstStyle/>
        <a:p>
          <a:endParaRPr lang="en-US"/>
        </a:p>
      </dgm:t>
    </dgm:pt>
    <dgm:pt modelId="{A2B9AC27-313F-43BF-A05B-C5628A8B5A82}">
      <dgm:prSet/>
      <dgm:spPr/>
      <dgm:t>
        <a:bodyPr/>
        <a:lstStyle/>
        <a:p>
          <a:r>
            <a:rPr lang="en-US"/>
            <a:t>Prognostication aiding in earlier hospice referrals</a:t>
          </a:r>
        </a:p>
      </dgm:t>
    </dgm:pt>
    <dgm:pt modelId="{70996A40-54DC-41A9-9D33-89932A2613A5}" type="parTrans" cxnId="{9E5C4462-5E57-4B1E-8E80-E368F2E57DB6}">
      <dgm:prSet/>
      <dgm:spPr/>
      <dgm:t>
        <a:bodyPr/>
        <a:lstStyle/>
        <a:p>
          <a:endParaRPr lang="en-US" sz="2800"/>
        </a:p>
      </dgm:t>
    </dgm:pt>
    <dgm:pt modelId="{46EFD1AC-DAEF-4452-9F2B-6CDF966CE36E}" type="sibTrans" cxnId="{9E5C4462-5E57-4B1E-8E80-E368F2E57DB6}">
      <dgm:prSet/>
      <dgm:spPr/>
      <dgm:t>
        <a:bodyPr/>
        <a:lstStyle/>
        <a:p>
          <a:endParaRPr lang="en-US"/>
        </a:p>
      </dgm:t>
    </dgm:pt>
    <dgm:pt modelId="{61330C06-88B7-4F21-AD17-C77F7CCF4580}">
      <dgm:prSet/>
      <dgm:spPr/>
      <dgm:t>
        <a:bodyPr/>
        <a:lstStyle/>
        <a:p>
          <a:r>
            <a:rPr lang="en-US"/>
            <a:t>Advance care planning aligning goals of care and treatment received</a:t>
          </a:r>
        </a:p>
      </dgm:t>
    </dgm:pt>
    <dgm:pt modelId="{F997D2ED-B62F-4251-9218-FEE1346CFF91}" type="parTrans" cxnId="{1BDD211C-9E35-457F-8EE1-9CAB72153885}">
      <dgm:prSet/>
      <dgm:spPr/>
      <dgm:t>
        <a:bodyPr/>
        <a:lstStyle/>
        <a:p>
          <a:endParaRPr lang="en-US" sz="2800"/>
        </a:p>
      </dgm:t>
    </dgm:pt>
    <dgm:pt modelId="{94D42B27-3935-4FD1-810F-543D64CC2AA2}" type="sibTrans" cxnId="{1BDD211C-9E35-457F-8EE1-9CAB72153885}">
      <dgm:prSet/>
      <dgm:spPr/>
      <dgm:t>
        <a:bodyPr/>
        <a:lstStyle/>
        <a:p>
          <a:endParaRPr lang="en-US"/>
        </a:p>
      </dgm:t>
    </dgm:pt>
    <dgm:pt modelId="{5CB54FDA-636E-4D2B-AFB8-30267FE698E9}">
      <dgm:prSet/>
      <dgm:spPr/>
      <dgm:t>
        <a:bodyPr/>
        <a:lstStyle/>
        <a:p>
          <a:r>
            <a:rPr lang="en-US"/>
            <a:t>Educate patients on their disease process as a routine part of care </a:t>
          </a:r>
        </a:p>
      </dgm:t>
    </dgm:pt>
    <dgm:pt modelId="{F4AF79D8-D4E8-4EE4-9D48-A26DB95B2629}" type="parTrans" cxnId="{0DE99891-10FD-4EA0-AD7E-F5A705B08557}">
      <dgm:prSet/>
      <dgm:spPr/>
      <dgm:t>
        <a:bodyPr/>
        <a:lstStyle/>
        <a:p>
          <a:endParaRPr lang="en-US" sz="2800"/>
        </a:p>
      </dgm:t>
    </dgm:pt>
    <dgm:pt modelId="{890B30D0-C444-48FB-9A27-C97622922F12}" type="sibTrans" cxnId="{0DE99891-10FD-4EA0-AD7E-F5A705B08557}">
      <dgm:prSet/>
      <dgm:spPr/>
      <dgm:t>
        <a:bodyPr/>
        <a:lstStyle/>
        <a:p>
          <a:endParaRPr lang="en-US"/>
        </a:p>
      </dgm:t>
    </dgm:pt>
    <dgm:pt modelId="{B1D1F93A-7348-4A4C-9D50-B1CCB935F8DB}">
      <dgm:prSet/>
      <dgm:spPr/>
      <dgm:t>
        <a:bodyPr/>
        <a:lstStyle/>
        <a:p>
          <a:r>
            <a:rPr lang="en-US"/>
            <a:t>Spiritual and psychosocial support for patient and loved ones</a:t>
          </a:r>
        </a:p>
      </dgm:t>
    </dgm:pt>
    <dgm:pt modelId="{AF5E96A5-738E-403D-B928-82869104D8B7}" type="parTrans" cxnId="{434B5CEB-317D-4F13-BB57-8200F6F28F0A}">
      <dgm:prSet/>
      <dgm:spPr/>
      <dgm:t>
        <a:bodyPr/>
        <a:lstStyle/>
        <a:p>
          <a:endParaRPr lang="en-US" sz="2800"/>
        </a:p>
      </dgm:t>
    </dgm:pt>
    <dgm:pt modelId="{FDA916EE-6FE7-4CD1-BBDD-C0F28F42D2B7}" type="sibTrans" cxnId="{434B5CEB-317D-4F13-BB57-8200F6F28F0A}">
      <dgm:prSet/>
      <dgm:spPr/>
      <dgm:t>
        <a:bodyPr/>
        <a:lstStyle/>
        <a:p>
          <a:endParaRPr lang="en-US"/>
        </a:p>
      </dgm:t>
    </dgm:pt>
    <dgm:pt modelId="{D6387E88-CC9E-4905-B611-462B85AFABEF}">
      <dgm:prSet/>
      <dgm:spPr/>
      <dgm:t>
        <a:bodyPr/>
        <a:lstStyle/>
        <a:p>
          <a:r>
            <a:rPr lang="en-US"/>
            <a:t>Assist with community resources and Social Determinants of Care</a:t>
          </a:r>
        </a:p>
      </dgm:t>
    </dgm:pt>
    <dgm:pt modelId="{5CA5457C-5148-4557-AF1B-523039CCC86F}" type="parTrans" cxnId="{851C81DE-CBEB-460F-9358-0C2A7EFF32B9}">
      <dgm:prSet/>
      <dgm:spPr/>
      <dgm:t>
        <a:bodyPr/>
        <a:lstStyle/>
        <a:p>
          <a:endParaRPr lang="en-US" sz="2800"/>
        </a:p>
      </dgm:t>
    </dgm:pt>
    <dgm:pt modelId="{484CE25C-2DE9-44AB-87AC-56F7D958FC57}" type="sibTrans" cxnId="{851C81DE-CBEB-460F-9358-0C2A7EFF32B9}">
      <dgm:prSet/>
      <dgm:spPr/>
      <dgm:t>
        <a:bodyPr/>
        <a:lstStyle/>
        <a:p>
          <a:endParaRPr lang="en-US"/>
        </a:p>
      </dgm:t>
    </dgm:pt>
    <dgm:pt modelId="{A5982D88-AE13-4113-947D-9E9BE57063D5}">
      <dgm:prSet/>
      <dgm:spPr/>
      <dgm:t>
        <a:bodyPr/>
        <a:lstStyle/>
        <a:p>
          <a:r>
            <a:rPr lang="en-US"/>
            <a:t>Coordination of Care Including Primary Care Involvement Throughout</a:t>
          </a:r>
        </a:p>
      </dgm:t>
    </dgm:pt>
    <dgm:pt modelId="{7A0C6D37-4AB0-4327-B1E2-29B49D310768}" type="parTrans" cxnId="{B28E2DDC-3DB5-4958-A3CD-49F372200480}">
      <dgm:prSet/>
      <dgm:spPr/>
      <dgm:t>
        <a:bodyPr/>
        <a:lstStyle/>
        <a:p>
          <a:endParaRPr lang="en-US" sz="2800"/>
        </a:p>
      </dgm:t>
    </dgm:pt>
    <dgm:pt modelId="{A8B22ED7-6F8C-43C9-A8F0-2640557F81B9}" type="sibTrans" cxnId="{B28E2DDC-3DB5-4958-A3CD-49F372200480}">
      <dgm:prSet/>
      <dgm:spPr/>
      <dgm:t>
        <a:bodyPr/>
        <a:lstStyle/>
        <a:p>
          <a:endParaRPr lang="en-US"/>
        </a:p>
      </dgm:t>
    </dgm:pt>
    <dgm:pt modelId="{AC38E0CD-681A-492B-88AA-8C8D0744A755}">
      <dgm:prSet/>
      <dgm:spPr/>
      <dgm:t>
        <a:bodyPr/>
        <a:lstStyle/>
        <a:p>
          <a:r>
            <a:rPr lang="en-US"/>
            <a:t>Help patients navigate the healthcare system Including Communication with Insurance Case Managers as Warranted</a:t>
          </a:r>
        </a:p>
      </dgm:t>
    </dgm:pt>
    <dgm:pt modelId="{BAB3402E-9174-46F0-A3D2-13F1DA2C8E62}" type="parTrans" cxnId="{7F5F496C-EDAE-431E-8A1C-FC41DE67FABD}">
      <dgm:prSet/>
      <dgm:spPr/>
      <dgm:t>
        <a:bodyPr/>
        <a:lstStyle/>
        <a:p>
          <a:endParaRPr lang="en-US" sz="2800"/>
        </a:p>
      </dgm:t>
    </dgm:pt>
    <dgm:pt modelId="{D0B26DC6-3EDB-45C3-9D5F-AE20E51F95AC}" type="sibTrans" cxnId="{7F5F496C-EDAE-431E-8A1C-FC41DE67FABD}">
      <dgm:prSet/>
      <dgm:spPr/>
      <dgm:t>
        <a:bodyPr/>
        <a:lstStyle/>
        <a:p>
          <a:endParaRPr lang="en-US"/>
        </a:p>
      </dgm:t>
    </dgm:pt>
    <dgm:pt modelId="{399A53E3-2061-4BE4-9197-AE3C5B908DCE}" type="pres">
      <dgm:prSet presAssocID="{133AFA43-D0A3-4C36-8015-1C9BC239E363}" presName="diagram" presStyleCnt="0">
        <dgm:presLayoutVars>
          <dgm:dir/>
          <dgm:resizeHandles val="exact"/>
        </dgm:presLayoutVars>
      </dgm:prSet>
      <dgm:spPr/>
    </dgm:pt>
    <dgm:pt modelId="{27ADD706-DB40-43AF-A4F8-E95B46110DC3}" type="pres">
      <dgm:prSet presAssocID="{D1DEEEDE-5FE8-42A7-BD56-694AC0795F86}" presName="node" presStyleLbl="node1" presStyleIdx="0" presStyleCnt="8">
        <dgm:presLayoutVars>
          <dgm:bulletEnabled val="1"/>
        </dgm:presLayoutVars>
      </dgm:prSet>
      <dgm:spPr/>
    </dgm:pt>
    <dgm:pt modelId="{EF936876-B2DC-4AAB-986C-E69AE01CD4B2}" type="pres">
      <dgm:prSet presAssocID="{4158C50C-5857-4EA4-8A15-A48642CC3EB3}" presName="sibTrans" presStyleCnt="0"/>
      <dgm:spPr/>
    </dgm:pt>
    <dgm:pt modelId="{E73C1561-9C6A-4405-8D12-71E5D8B18C49}" type="pres">
      <dgm:prSet presAssocID="{A2B9AC27-313F-43BF-A05B-C5628A8B5A82}" presName="node" presStyleLbl="node1" presStyleIdx="1" presStyleCnt="8">
        <dgm:presLayoutVars>
          <dgm:bulletEnabled val="1"/>
        </dgm:presLayoutVars>
      </dgm:prSet>
      <dgm:spPr/>
    </dgm:pt>
    <dgm:pt modelId="{F169E9B7-1613-4889-A14E-52402F1FA38A}" type="pres">
      <dgm:prSet presAssocID="{46EFD1AC-DAEF-4452-9F2B-6CDF966CE36E}" presName="sibTrans" presStyleCnt="0"/>
      <dgm:spPr/>
    </dgm:pt>
    <dgm:pt modelId="{F5E5733C-C6DF-40F5-A4ED-F570762A1D93}" type="pres">
      <dgm:prSet presAssocID="{61330C06-88B7-4F21-AD17-C77F7CCF4580}" presName="node" presStyleLbl="node1" presStyleIdx="2" presStyleCnt="8">
        <dgm:presLayoutVars>
          <dgm:bulletEnabled val="1"/>
        </dgm:presLayoutVars>
      </dgm:prSet>
      <dgm:spPr/>
    </dgm:pt>
    <dgm:pt modelId="{C217622D-8746-4B06-8C8D-0939F1BCF352}" type="pres">
      <dgm:prSet presAssocID="{94D42B27-3935-4FD1-810F-543D64CC2AA2}" presName="sibTrans" presStyleCnt="0"/>
      <dgm:spPr/>
    </dgm:pt>
    <dgm:pt modelId="{FE1ED7B9-6CE2-41F4-A30C-20E1263EC55B}" type="pres">
      <dgm:prSet presAssocID="{5CB54FDA-636E-4D2B-AFB8-30267FE698E9}" presName="node" presStyleLbl="node1" presStyleIdx="3" presStyleCnt="8">
        <dgm:presLayoutVars>
          <dgm:bulletEnabled val="1"/>
        </dgm:presLayoutVars>
      </dgm:prSet>
      <dgm:spPr/>
    </dgm:pt>
    <dgm:pt modelId="{D378B86A-E3C4-4973-8C41-A3CF9D29B9E2}" type="pres">
      <dgm:prSet presAssocID="{890B30D0-C444-48FB-9A27-C97622922F12}" presName="sibTrans" presStyleCnt="0"/>
      <dgm:spPr/>
    </dgm:pt>
    <dgm:pt modelId="{4E1B6D0F-6DC9-4E5D-9EFD-09743DD42231}" type="pres">
      <dgm:prSet presAssocID="{B1D1F93A-7348-4A4C-9D50-B1CCB935F8DB}" presName="node" presStyleLbl="node1" presStyleIdx="4" presStyleCnt="8">
        <dgm:presLayoutVars>
          <dgm:bulletEnabled val="1"/>
        </dgm:presLayoutVars>
      </dgm:prSet>
      <dgm:spPr/>
    </dgm:pt>
    <dgm:pt modelId="{DD8E7709-65F2-4588-B1C5-186927E8DFC6}" type="pres">
      <dgm:prSet presAssocID="{FDA916EE-6FE7-4CD1-BBDD-C0F28F42D2B7}" presName="sibTrans" presStyleCnt="0"/>
      <dgm:spPr/>
    </dgm:pt>
    <dgm:pt modelId="{A5E5F684-A86A-46B9-92AD-A733E2701625}" type="pres">
      <dgm:prSet presAssocID="{D6387E88-CC9E-4905-B611-462B85AFABEF}" presName="node" presStyleLbl="node1" presStyleIdx="5" presStyleCnt="8">
        <dgm:presLayoutVars>
          <dgm:bulletEnabled val="1"/>
        </dgm:presLayoutVars>
      </dgm:prSet>
      <dgm:spPr/>
    </dgm:pt>
    <dgm:pt modelId="{2F541ED3-A0FF-4AA5-9511-85DBAEE652D7}" type="pres">
      <dgm:prSet presAssocID="{484CE25C-2DE9-44AB-87AC-56F7D958FC57}" presName="sibTrans" presStyleCnt="0"/>
      <dgm:spPr/>
    </dgm:pt>
    <dgm:pt modelId="{27E9F97F-D769-4F8F-AE0F-A7214EE02C4B}" type="pres">
      <dgm:prSet presAssocID="{A5982D88-AE13-4113-947D-9E9BE57063D5}" presName="node" presStyleLbl="node1" presStyleIdx="6" presStyleCnt="8">
        <dgm:presLayoutVars>
          <dgm:bulletEnabled val="1"/>
        </dgm:presLayoutVars>
      </dgm:prSet>
      <dgm:spPr/>
    </dgm:pt>
    <dgm:pt modelId="{A7CDF83D-8E65-47B2-B875-C6899E20BA35}" type="pres">
      <dgm:prSet presAssocID="{A8B22ED7-6F8C-43C9-A8F0-2640557F81B9}" presName="sibTrans" presStyleCnt="0"/>
      <dgm:spPr/>
    </dgm:pt>
    <dgm:pt modelId="{AEF90968-C360-45F8-A7FC-597F4D44339C}" type="pres">
      <dgm:prSet presAssocID="{AC38E0CD-681A-492B-88AA-8C8D0744A755}" presName="node" presStyleLbl="node1" presStyleIdx="7" presStyleCnt="8">
        <dgm:presLayoutVars>
          <dgm:bulletEnabled val="1"/>
        </dgm:presLayoutVars>
      </dgm:prSet>
      <dgm:spPr/>
    </dgm:pt>
  </dgm:ptLst>
  <dgm:cxnLst>
    <dgm:cxn modelId="{1BDD211C-9E35-457F-8EE1-9CAB72153885}" srcId="{133AFA43-D0A3-4C36-8015-1C9BC239E363}" destId="{61330C06-88B7-4F21-AD17-C77F7CCF4580}" srcOrd="2" destOrd="0" parTransId="{F997D2ED-B62F-4251-9218-FEE1346CFF91}" sibTransId="{94D42B27-3935-4FD1-810F-543D64CC2AA2}"/>
    <dgm:cxn modelId="{8204202D-9FF2-48EE-B7F0-E811714762AF}" type="presOf" srcId="{A2B9AC27-313F-43BF-A05B-C5628A8B5A82}" destId="{E73C1561-9C6A-4405-8D12-71E5D8B18C49}" srcOrd="0" destOrd="0" presId="urn:microsoft.com/office/officeart/2005/8/layout/default"/>
    <dgm:cxn modelId="{9E5C4462-5E57-4B1E-8E80-E368F2E57DB6}" srcId="{133AFA43-D0A3-4C36-8015-1C9BC239E363}" destId="{A2B9AC27-313F-43BF-A05B-C5628A8B5A82}" srcOrd="1" destOrd="0" parTransId="{70996A40-54DC-41A9-9D33-89932A2613A5}" sibTransId="{46EFD1AC-DAEF-4452-9F2B-6CDF966CE36E}"/>
    <dgm:cxn modelId="{8272AE46-1726-4B6F-92AC-4D4491A6F8B0}" srcId="{133AFA43-D0A3-4C36-8015-1C9BC239E363}" destId="{D1DEEEDE-5FE8-42A7-BD56-694AC0795F86}" srcOrd="0" destOrd="0" parTransId="{DD454E74-33CD-4594-A7A2-1C8F390C06B3}" sibTransId="{4158C50C-5857-4EA4-8A15-A48642CC3EB3}"/>
    <dgm:cxn modelId="{7F5F496C-EDAE-431E-8A1C-FC41DE67FABD}" srcId="{133AFA43-D0A3-4C36-8015-1C9BC239E363}" destId="{AC38E0CD-681A-492B-88AA-8C8D0744A755}" srcOrd="7" destOrd="0" parTransId="{BAB3402E-9174-46F0-A3D2-13F1DA2C8E62}" sibTransId="{D0B26DC6-3EDB-45C3-9D5F-AE20E51F95AC}"/>
    <dgm:cxn modelId="{DC2CAE83-2818-46DE-9F02-6B326BE12E0C}" type="presOf" srcId="{61330C06-88B7-4F21-AD17-C77F7CCF4580}" destId="{F5E5733C-C6DF-40F5-A4ED-F570762A1D93}" srcOrd="0" destOrd="0" presId="urn:microsoft.com/office/officeart/2005/8/layout/default"/>
    <dgm:cxn modelId="{F5D46D88-264A-4DF2-837C-EB0F6A36F811}" type="presOf" srcId="{D1DEEEDE-5FE8-42A7-BD56-694AC0795F86}" destId="{27ADD706-DB40-43AF-A4F8-E95B46110DC3}" srcOrd="0" destOrd="0" presId="urn:microsoft.com/office/officeart/2005/8/layout/default"/>
    <dgm:cxn modelId="{0DE99891-10FD-4EA0-AD7E-F5A705B08557}" srcId="{133AFA43-D0A3-4C36-8015-1C9BC239E363}" destId="{5CB54FDA-636E-4D2B-AFB8-30267FE698E9}" srcOrd="3" destOrd="0" parTransId="{F4AF79D8-D4E8-4EE4-9D48-A26DB95B2629}" sibTransId="{890B30D0-C444-48FB-9A27-C97622922F12}"/>
    <dgm:cxn modelId="{13CB71B6-8446-4373-82E8-2A0D10CC7BF1}" type="presOf" srcId="{133AFA43-D0A3-4C36-8015-1C9BC239E363}" destId="{399A53E3-2061-4BE4-9197-AE3C5B908DCE}" srcOrd="0" destOrd="0" presId="urn:microsoft.com/office/officeart/2005/8/layout/default"/>
    <dgm:cxn modelId="{259F55B8-17C1-45B7-B8C7-98B76F590F25}" type="presOf" srcId="{B1D1F93A-7348-4A4C-9D50-B1CCB935F8DB}" destId="{4E1B6D0F-6DC9-4E5D-9EFD-09743DD42231}" srcOrd="0" destOrd="0" presId="urn:microsoft.com/office/officeart/2005/8/layout/default"/>
    <dgm:cxn modelId="{65BE69D0-BF2B-4D3D-AC06-A53984B483FB}" type="presOf" srcId="{5CB54FDA-636E-4D2B-AFB8-30267FE698E9}" destId="{FE1ED7B9-6CE2-41F4-A30C-20E1263EC55B}" srcOrd="0" destOrd="0" presId="urn:microsoft.com/office/officeart/2005/8/layout/default"/>
    <dgm:cxn modelId="{B28E2DDC-3DB5-4958-A3CD-49F372200480}" srcId="{133AFA43-D0A3-4C36-8015-1C9BC239E363}" destId="{A5982D88-AE13-4113-947D-9E9BE57063D5}" srcOrd="6" destOrd="0" parTransId="{7A0C6D37-4AB0-4327-B1E2-29B49D310768}" sibTransId="{A8B22ED7-6F8C-43C9-A8F0-2640557F81B9}"/>
    <dgm:cxn modelId="{851C81DE-CBEB-460F-9358-0C2A7EFF32B9}" srcId="{133AFA43-D0A3-4C36-8015-1C9BC239E363}" destId="{D6387E88-CC9E-4905-B611-462B85AFABEF}" srcOrd="5" destOrd="0" parTransId="{5CA5457C-5148-4557-AF1B-523039CCC86F}" sibTransId="{484CE25C-2DE9-44AB-87AC-56F7D958FC57}"/>
    <dgm:cxn modelId="{09FEFEE3-8D02-4F90-8D29-68B38B1A610D}" type="presOf" srcId="{A5982D88-AE13-4113-947D-9E9BE57063D5}" destId="{27E9F97F-D769-4F8F-AE0F-A7214EE02C4B}" srcOrd="0" destOrd="0" presId="urn:microsoft.com/office/officeart/2005/8/layout/default"/>
    <dgm:cxn modelId="{434B5CEB-317D-4F13-BB57-8200F6F28F0A}" srcId="{133AFA43-D0A3-4C36-8015-1C9BC239E363}" destId="{B1D1F93A-7348-4A4C-9D50-B1CCB935F8DB}" srcOrd="4" destOrd="0" parTransId="{AF5E96A5-738E-403D-B928-82869104D8B7}" sibTransId="{FDA916EE-6FE7-4CD1-BBDD-C0F28F42D2B7}"/>
    <dgm:cxn modelId="{43F74EF0-2BB4-460D-B0FA-F5B36B456E6F}" type="presOf" srcId="{D6387E88-CC9E-4905-B611-462B85AFABEF}" destId="{A5E5F684-A86A-46B9-92AD-A733E2701625}" srcOrd="0" destOrd="0" presId="urn:microsoft.com/office/officeart/2005/8/layout/default"/>
    <dgm:cxn modelId="{8AF485F4-6157-4B11-86A6-450F9483A764}" type="presOf" srcId="{AC38E0CD-681A-492B-88AA-8C8D0744A755}" destId="{AEF90968-C360-45F8-A7FC-597F4D44339C}" srcOrd="0" destOrd="0" presId="urn:microsoft.com/office/officeart/2005/8/layout/default"/>
    <dgm:cxn modelId="{7B0219C1-F030-46A7-B861-E57AA303A032}" type="presParOf" srcId="{399A53E3-2061-4BE4-9197-AE3C5B908DCE}" destId="{27ADD706-DB40-43AF-A4F8-E95B46110DC3}" srcOrd="0" destOrd="0" presId="urn:microsoft.com/office/officeart/2005/8/layout/default"/>
    <dgm:cxn modelId="{ABF25CDF-D31B-4AD4-9649-446040269E25}" type="presParOf" srcId="{399A53E3-2061-4BE4-9197-AE3C5B908DCE}" destId="{EF936876-B2DC-4AAB-986C-E69AE01CD4B2}" srcOrd="1" destOrd="0" presId="urn:microsoft.com/office/officeart/2005/8/layout/default"/>
    <dgm:cxn modelId="{679D2CB6-4A56-487E-AE34-633C523A6289}" type="presParOf" srcId="{399A53E3-2061-4BE4-9197-AE3C5B908DCE}" destId="{E73C1561-9C6A-4405-8D12-71E5D8B18C49}" srcOrd="2" destOrd="0" presId="urn:microsoft.com/office/officeart/2005/8/layout/default"/>
    <dgm:cxn modelId="{756C6E23-CE70-4846-90E0-41865A2C3275}" type="presParOf" srcId="{399A53E3-2061-4BE4-9197-AE3C5B908DCE}" destId="{F169E9B7-1613-4889-A14E-52402F1FA38A}" srcOrd="3" destOrd="0" presId="urn:microsoft.com/office/officeart/2005/8/layout/default"/>
    <dgm:cxn modelId="{6E5245AD-7DC8-4A2C-89BB-E2D8CD13287F}" type="presParOf" srcId="{399A53E3-2061-4BE4-9197-AE3C5B908DCE}" destId="{F5E5733C-C6DF-40F5-A4ED-F570762A1D93}" srcOrd="4" destOrd="0" presId="urn:microsoft.com/office/officeart/2005/8/layout/default"/>
    <dgm:cxn modelId="{F950C53F-9E82-4035-AA1F-3032510B7465}" type="presParOf" srcId="{399A53E3-2061-4BE4-9197-AE3C5B908DCE}" destId="{C217622D-8746-4B06-8C8D-0939F1BCF352}" srcOrd="5" destOrd="0" presId="urn:microsoft.com/office/officeart/2005/8/layout/default"/>
    <dgm:cxn modelId="{8F9A0EAE-541B-4C41-AB17-798835DD71AE}" type="presParOf" srcId="{399A53E3-2061-4BE4-9197-AE3C5B908DCE}" destId="{FE1ED7B9-6CE2-41F4-A30C-20E1263EC55B}" srcOrd="6" destOrd="0" presId="urn:microsoft.com/office/officeart/2005/8/layout/default"/>
    <dgm:cxn modelId="{82CF1A73-3054-4494-8548-83F58E7F1B67}" type="presParOf" srcId="{399A53E3-2061-4BE4-9197-AE3C5B908DCE}" destId="{D378B86A-E3C4-4973-8C41-A3CF9D29B9E2}" srcOrd="7" destOrd="0" presId="urn:microsoft.com/office/officeart/2005/8/layout/default"/>
    <dgm:cxn modelId="{BCE0DDE8-A392-425E-A438-3F05C06A3B6C}" type="presParOf" srcId="{399A53E3-2061-4BE4-9197-AE3C5B908DCE}" destId="{4E1B6D0F-6DC9-4E5D-9EFD-09743DD42231}" srcOrd="8" destOrd="0" presId="urn:microsoft.com/office/officeart/2005/8/layout/default"/>
    <dgm:cxn modelId="{46DC814D-81B6-4B01-A2DF-45C3C06FCA85}" type="presParOf" srcId="{399A53E3-2061-4BE4-9197-AE3C5B908DCE}" destId="{DD8E7709-65F2-4588-B1C5-186927E8DFC6}" srcOrd="9" destOrd="0" presId="urn:microsoft.com/office/officeart/2005/8/layout/default"/>
    <dgm:cxn modelId="{92230D89-3AF7-42B9-B3F5-7744046656CE}" type="presParOf" srcId="{399A53E3-2061-4BE4-9197-AE3C5B908DCE}" destId="{A5E5F684-A86A-46B9-92AD-A733E2701625}" srcOrd="10" destOrd="0" presId="urn:microsoft.com/office/officeart/2005/8/layout/default"/>
    <dgm:cxn modelId="{E8A8A116-9942-4780-A977-2A582F2EFA02}" type="presParOf" srcId="{399A53E3-2061-4BE4-9197-AE3C5B908DCE}" destId="{2F541ED3-A0FF-4AA5-9511-85DBAEE652D7}" srcOrd="11" destOrd="0" presId="urn:microsoft.com/office/officeart/2005/8/layout/default"/>
    <dgm:cxn modelId="{9ED7ADEF-6D72-40DE-8108-8D8809EB3377}" type="presParOf" srcId="{399A53E3-2061-4BE4-9197-AE3C5B908DCE}" destId="{27E9F97F-D769-4F8F-AE0F-A7214EE02C4B}" srcOrd="12" destOrd="0" presId="urn:microsoft.com/office/officeart/2005/8/layout/default"/>
    <dgm:cxn modelId="{1E99FBC4-3534-4BC4-A714-E4AFBABE09E6}" type="presParOf" srcId="{399A53E3-2061-4BE4-9197-AE3C5B908DCE}" destId="{A7CDF83D-8E65-47B2-B875-C6899E20BA35}" srcOrd="13" destOrd="0" presId="urn:microsoft.com/office/officeart/2005/8/layout/default"/>
    <dgm:cxn modelId="{86B6131B-6DAF-480A-8B72-44AABFECC566}" type="presParOf" srcId="{399A53E3-2061-4BE4-9197-AE3C5B908DCE}" destId="{AEF90968-C360-45F8-A7FC-597F4D44339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1F98B2-A6CA-42E8-B6AA-65688B52B44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48DEA0C-BCF9-4090-B2F2-F921BD2189F8}">
      <dgm:prSet/>
      <dgm:spPr/>
      <dgm:t>
        <a:bodyPr/>
        <a:lstStyle/>
        <a:p>
          <a:r>
            <a:rPr lang="en-US" dirty="0"/>
            <a:t>Care is provided in almost all settings  (including SNF, shelters, relative’s homes)</a:t>
          </a:r>
        </a:p>
      </dgm:t>
    </dgm:pt>
    <dgm:pt modelId="{E069A58D-5557-47BB-AC6A-DE3302415A22}" type="parTrans" cxnId="{978A4A1B-D178-4218-8A5E-01D38334FE54}">
      <dgm:prSet/>
      <dgm:spPr/>
      <dgm:t>
        <a:bodyPr/>
        <a:lstStyle/>
        <a:p>
          <a:endParaRPr lang="en-US"/>
        </a:p>
      </dgm:t>
    </dgm:pt>
    <dgm:pt modelId="{660D6226-C971-423F-8FD5-9480090C3AEA}" type="sibTrans" cxnId="{978A4A1B-D178-4218-8A5E-01D38334FE54}">
      <dgm:prSet/>
      <dgm:spPr/>
      <dgm:t>
        <a:bodyPr/>
        <a:lstStyle/>
        <a:p>
          <a:endParaRPr lang="en-US"/>
        </a:p>
      </dgm:t>
    </dgm:pt>
    <dgm:pt modelId="{F5371959-4650-40C6-A2C5-AB508A536FDD}">
      <dgm:prSet/>
      <dgm:spPr/>
      <dgm:t>
        <a:bodyPr/>
        <a:lstStyle/>
        <a:p>
          <a:r>
            <a:rPr lang="en-US" dirty="0"/>
            <a:t>Cost savings to family with decreased out-of-pocket expense</a:t>
          </a:r>
        </a:p>
      </dgm:t>
    </dgm:pt>
    <dgm:pt modelId="{C23194BC-F52F-4045-9F54-8AB03C676023}" type="parTrans" cxnId="{EAAF9E46-C340-4F59-819E-844ECE1429A2}">
      <dgm:prSet/>
      <dgm:spPr/>
      <dgm:t>
        <a:bodyPr/>
        <a:lstStyle/>
        <a:p>
          <a:endParaRPr lang="en-US"/>
        </a:p>
      </dgm:t>
    </dgm:pt>
    <dgm:pt modelId="{E3748CAC-FBDB-43AB-B29D-8CEDB2861309}" type="sibTrans" cxnId="{EAAF9E46-C340-4F59-819E-844ECE1429A2}">
      <dgm:prSet/>
      <dgm:spPr/>
      <dgm:t>
        <a:bodyPr/>
        <a:lstStyle/>
        <a:p>
          <a:endParaRPr lang="en-US"/>
        </a:p>
      </dgm:t>
    </dgm:pt>
    <dgm:pt modelId="{78E3FB72-C788-4108-930A-7F69304F853A}">
      <dgm:prSet/>
      <dgm:spPr/>
      <dgm:t>
        <a:bodyPr/>
        <a:lstStyle/>
        <a:p>
          <a:r>
            <a:rPr lang="en-US" dirty="0"/>
            <a:t>High Satisfaction Rate</a:t>
          </a:r>
        </a:p>
      </dgm:t>
    </dgm:pt>
    <dgm:pt modelId="{0E71C44D-75EF-4C83-BADA-B484769FAF3F}" type="parTrans" cxnId="{315589AE-79D6-4DF3-BCC0-3EC5F3D3A26A}">
      <dgm:prSet/>
      <dgm:spPr/>
      <dgm:t>
        <a:bodyPr/>
        <a:lstStyle/>
        <a:p>
          <a:endParaRPr lang="en-US"/>
        </a:p>
      </dgm:t>
    </dgm:pt>
    <dgm:pt modelId="{9E92405A-810A-490B-AC66-95851093286F}" type="sibTrans" cxnId="{315589AE-79D6-4DF3-BCC0-3EC5F3D3A26A}">
      <dgm:prSet/>
      <dgm:spPr/>
      <dgm:t>
        <a:bodyPr/>
        <a:lstStyle/>
        <a:p>
          <a:endParaRPr lang="en-US"/>
        </a:p>
      </dgm:t>
    </dgm:pt>
    <dgm:pt modelId="{5B34606E-ECED-4FCF-A889-1B6AB12C2DA4}">
      <dgm:prSet/>
      <dgm:spPr/>
      <dgm:t>
        <a:bodyPr/>
        <a:lstStyle/>
        <a:p>
          <a:r>
            <a:rPr lang="en-US" dirty="0"/>
            <a:t>Improved Quality of Life for patient and caregivers</a:t>
          </a:r>
        </a:p>
      </dgm:t>
    </dgm:pt>
    <dgm:pt modelId="{4CD3FBB2-7C67-4671-A5F5-76D38F25E056}" type="parTrans" cxnId="{07EDC919-4C7B-4367-A5B6-4A4FFDF87B3B}">
      <dgm:prSet/>
      <dgm:spPr/>
      <dgm:t>
        <a:bodyPr/>
        <a:lstStyle/>
        <a:p>
          <a:endParaRPr lang="en-US"/>
        </a:p>
      </dgm:t>
    </dgm:pt>
    <dgm:pt modelId="{4673B901-D4BE-4EFA-9DE8-5FF962FEF850}" type="sibTrans" cxnId="{07EDC919-4C7B-4367-A5B6-4A4FFDF87B3B}">
      <dgm:prSet/>
      <dgm:spPr/>
      <dgm:t>
        <a:bodyPr/>
        <a:lstStyle/>
        <a:p>
          <a:endParaRPr lang="en-US"/>
        </a:p>
      </dgm:t>
    </dgm:pt>
    <dgm:pt modelId="{F9CAF3D0-F354-4133-8D91-80165669134A}">
      <dgm:prSet/>
      <dgm:spPr/>
      <dgm:t>
        <a:bodyPr/>
        <a:lstStyle/>
        <a:p>
          <a:r>
            <a:rPr lang="en-US" dirty="0"/>
            <a:t>Health Care Cost Savings  with decreased inpatient expense</a:t>
          </a:r>
        </a:p>
      </dgm:t>
    </dgm:pt>
    <dgm:pt modelId="{46A47A94-0580-4647-BEC5-297321903224}" type="parTrans" cxnId="{4D334894-17BB-4C28-99E5-547D9F79469C}">
      <dgm:prSet/>
      <dgm:spPr/>
      <dgm:t>
        <a:bodyPr/>
        <a:lstStyle/>
        <a:p>
          <a:endParaRPr lang="en-US"/>
        </a:p>
      </dgm:t>
    </dgm:pt>
    <dgm:pt modelId="{7BD59ECA-F93B-498A-BB27-58287286D10A}" type="sibTrans" cxnId="{4D334894-17BB-4C28-99E5-547D9F79469C}">
      <dgm:prSet/>
      <dgm:spPr/>
      <dgm:t>
        <a:bodyPr/>
        <a:lstStyle/>
        <a:p>
          <a:endParaRPr lang="en-US"/>
        </a:p>
      </dgm:t>
    </dgm:pt>
    <dgm:pt modelId="{1BBDA9D1-1AF0-433B-905C-2E4698E43309}">
      <dgm:prSet/>
      <dgm:spPr/>
      <dgm:t>
        <a:bodyPr/>
        <a:lstStyle/>
        <a:p>
          <a:r>
            <a:rPr lang="en-US" dirty="0"/>
            <a:t>Ongoing support to bereaved family</a:t>
          </a:r>
        </a:p>
      </dgm:t>
    </dgm:pt>
    <dgm:pt modelId="{670B3A3F-34EA-44BC-B2C9-D6015CAAB053}" type="parTrans" cxnId="{43D99057-EEA9-4F8B-AC47-C917CE9DB46A}">
      <dgm:prSet/>
      <dgm:spPr/>
      <dgm:t>
        <a:bodyPr/>
        <a:lstStyle/>
        <a:p>
          <a:endParaRPr lang="en-US"/>
        </a:p>
      </dgm:t>
    </dgm:pt>
    <dgm:pt modelId="{050EA430-07D5-492C-953F-A87946F57284}" type="sibTrans" cxnId="{43D99057-EEA9-4F8B-AC47-C917CE9DB46A}">
      <dgm:prSet/>
      <dgm:spPr/>
      <dgm:t>
        <a:bodyPr/>
        <a:lstStyle/>
        <a:p>
          <a:endParaRPr lang="en-US"/>
        </a:p>
      </dgm:t>
    </dgm:pt>
    <dgm:pt modelId="{B2BBA6EC-5FA5-478F-A031-267853D59686}" type="pres">
      <dgm:prSet presAssocID="{8C1F98B2-A6CA-42E8-B6AA-65688B52B449}" presName="diagram" presStyleCnt="0">
        <dgm:presLayoutVars>
          <dgm:dir/>
          <dgm:resizeHandles val="exact"/>
        </dgm:presLayoutVars>
      </dgm:prSet>
      <dgm:spPr/>
    </dgm:pt>
    <dgm:pt modelId="{1F83D100-F0AE-4906-9CDB-385DD71269D2}" type="pres">
      <dgm:prSet presAssocID="{E48DEA0C-BCF9-4090-B2F2-F921BD2189F8}" presName="node" presStyleLbl="node1" presStyleIdx="0" presStyleCnt="6">
        <dgm:presLayoutVars>
          <dgm:bulletEnabled val="1"/>
        </dgm:presLayoutVars>
      </dgm:prSet>
      <dgm:spPr/>
    </dgm:pt>
    <dgm:pt modelId="{95226009-4726-4D86-8415-24E0EEF96FEF}" type="pres">
      <dgm:prSet presAssocID="{660D6226-C971-423F-8FD5-9480090C3AEA}" presName="sibTrans" presStyleCnt="0"/>
      <dgm:spPr/>
    </dgm:pt>
    <dgm:pt modelId="{589ECDBE-7ED6-414E-8A41-71155F84D6AD}" type="pres">
      <dgm:prSet presAssocID="{F5371959-4650-40C6-A2C5-AB508A536FDD}" presName="node" presStyleLbl="node1" presStyleIdx="1" presStyleCnt="6">
        <dgm:presLayoutVars>
          <dgm:bulletEnabled val="1"/>
        </dgm:presLayoutVars>
      </dgm:prSet>
      <dgm:spPr/>
    </dgm:pt>
    <dgm:pt modelId="{A3EEF791-E26D-4E5B-832E-5D73C00C429E}" type="pres">
      <dgm:prSet presAssocID="{E3748CAC-FBDB-43AB-B29D-8CEDB2861309}" presName="sibTrans" presStyleCnt="0"/>
      <dgm:spPr/>
    </dgm:pt>
    <dgm:pt modelId="{06B0C857-60B0-4B9F-BA4C-55306A05452A}" type="pres">
      <dgm:prSet presAssocID="{78E3FB72-C788-4108-930A-7F69304F853A}" presName="node" presStyleLbl="node1" presStyleIdx="2" presStyleCnt="6">
        <dgm:presLayoutVars>
          <dgm:bulletEnabled val="1"/>
        </dgm:presLayoutVars>
      </dgm:prSet>
      <dgm:spPr/>
    </dgm:pt>
    <dgm:pt modelId="{70B83802-472A-49B1-A737-A006195D4C10}" type="pres">
      <dgm:prSet presAssocID="{9E92405A-810A-490B-AC66-95851093286F}" presName="sibTrans" presStyleCnt="0"/>
      <dgm:spPr/>
    </dgm:pt>
    <dgm:pt modelId="{B6A6B352-EBA7-4833-A4BE-C30DE30E6DF4}" type="pres">
      <dgm:prSet presAssocID="{5B34606E-ECED-4FCF-A889-1B6AB12C2DA4}" presName="node" presStyleLbl="node1" presStyleIdx="3" presStyleCnt="6">
        <dgm:presLayoutVars>
          <dgm:bulletEnabled val="1"/>
        </dgm:presLayoutVars>
      </dgm:prSet>
      <dgm:spPr/>
    </dgm:pt>
    <dgm:pt modelId="{AA60438C-DC80-4237-9781-F48B360BEA90}" type="pres">
      <dgm:prSet presAssocID="{4673B901-D4BE-4EFA-9DE8-5FF962FEF850}" presName="sibTrans" presStyleCnt="0"/>
      <dgm:spPr/>
    </dgm:pt>
    <dgm:pt modelId="{6C1B6FFA-E91D-4EF7-BB92-7CFABADEFB4E}" type="pres">
      <dgm:prSet presAssocID="{F9CAF3D0-F354-4133-8D91-80165669134A}" presName="node" presStyleLbl="node1" presStyleIdx="4" presStyleCnt="6">
        <dgm:presLayoutVars>
          <dgm:bulletEnabled val="1"/>
        </dgm:presLayoutVars>
      </dgm:prSet>
      <dgm:spPr/>
    </dgm:pt>
    <dgm:pt modelId="{5202E911-0399-423A-A42B-A989A4F7A722}" type="pres">
      <dgm:prSet presAssocID="{7BD59ECA-F93B-498A-BB27-58287286D10A}" presName="sibTrans" presStyleCnt="0"/>
      <dgm:spPr/>
    </dgm:pt>
    <dgm:pt modelId="{8C04BC1E-CB78-4EC0-9D3A-05383141CF47}" type="pres">
      <dgm:prSet presAssocID="{1BBDA9D1-1AF0-433B-905C-2E4698E43309}" presName="node" presStyleLbl="node1" presStyleIdx="5" presStyleCnt="6">
        <dgm:presLayoutVars>
          <dgm:bulletEnabled val="1"/>
        </dgm:presLayoutVars>
      </dgm:prSet>
      <dgm:spPr/>
    </dgm:pt>
  </dgm:ptLst>
  <dgm:cxnLst>
    <dgm:cxn modelId="{BAA31317-4847-4A95-86D1-23027E82B30A}" type="presOf" srcId="{F9CAF3D0-F354-4133-8D91-80165669134A}" destId="{6C1B6FFA-E91D-4EF7-BB92-7CFABADEFB4E}" srcOrd="0" destOrd="0" presId="urn:microsoft.com/office/officeart/2005/8/layout/default"/>
    <dgm:cxn modelId="{07EDC919-4C7B-4367-A5B6-4A4FFDF87B3B}" srcId="{8C1F98B2-A6CA-42E8-B6AA-65688B52B449}" destId="{5B34606E-ECED-4FCF-A889-1B6AB12C2DA4}" srcOrd="3" destOrd="0" parTransId="{4CD3FBB2-7C67-4671-A5F5-76D38F25E056}" sibTransId="{4673B901-D4BE-4EFA-9DE8-5FF962FEF850}"/>
    <dgm:cxn modelId="{978A4A1B-D178-4218-8A5E-01D38334FE54}" srcId="{8C1F98B2-A6CA-42E8-B6AA-65688B52B449}" destId="{E48DEA0C-BCF9-4090-B2F2-F921BD2189F8}" srcOrd="0" destOrd="0" parTransId="{E069A58D-5557-47BB-AC6A-DE3302415A22}" sibTransId="{660D6226-C971-423F-8FD5-9480090C3AEA}"/>
    <dgm:cxn modelId="{9AFF8F21-27F0-4128-BE06-7602CA926FDF}" type="presOf" srcId="{F5371959-4650-40C6-A2C5-AB508A536FDD}" destId="{589ECDBE-7ED6-414E-8A41-71155F84D6AD}" srcOrd="0" destOrd="0" presId="urn:microsoft.com/office/officeart/2005/8/layout/default"/>
    <dgm:cxn modelId="{F94B845C-1F73-47ED-9DF2-7F2A49FAF5A0}" type="presOf" srcId="{1BBDA9D1-1AF0-433B-905C-2E4698E43309}" destId="{8C04BC1E-CB78-4EC0-9D3A-05383141CF47}" srcOrd="0" destOrd="0" presId="urn:microsoft.com/office/officeart/2005/8/layout/default"/>
    <dgm:cxn modelId="{E9A4595F-CF74-4944-A212-63A5448C3AEE}" type="presOf" srcId="{8C1F98B2-A6CA-42E8-B6AA-65688B52B449}" destId="{B2BBA6EC-5FA5-478F-A031-267853D59686}" srcOrd="0" destOrd="0" presId="urn:microsoft.com/office/officeart/2005/8/layout/default"/>
    <dgm:cxn modelId="{EAAF9E46-C340-4F59-819E-844ECE1429A2}" srcId="{8C1F98B2-A6CA-42E8-B6AA-65688B52B449}" destId="{F5371959-4650-40C6-A2C5-AB508A536FDD}" srcOrd="1" destOrd="0" parTransId="{C23194BC-F52F-4045-9F54-8AB03C676023}" sibTransId="{E3748CAC-FBDB-43AB-B29D-8CEDB2861309}"/>
    <dgm:cxn modelId="{2F2D2953-D26F-4713-8B9F-5180DB365757}" type="presOf" srcId="{E48DEA0C-BCF9-4090-B2F2-F921BD2189F8}" destId="{1F83D100-F0AE-4906-9CDB-385DD71269D2}" srcOrd="0" destOrd="0" presId="urn:microsoft.com/office/officeart/2005/8/layout/default"/>
    <dgm:cxn modelId="{43D99057-EEA9-4F8B-AC47-C917CE9DB46A}" srcId="{8C1F98B2-A6CA-42E8-B6AA-65688B52B449}" destId="{1BBDA9D1-1AF0-433B-905C-2E4698E43309}" srcOrd="5" destOrd="0" parTransId="{670B3A3F-34EA-44BC-B2C9-D6015CAAB053}" sibTransId="{050EA430-07D5-492C-953F-A87946F57284}"/>
    <dgm:cxn modelId="{4043B55A-2A40-4B18-BFCA-FA00845F6BB1}" type="presOf" srcId="{5B34606E-ECED-4FCF-A889-1B6AB12C2DA4}" destId="{B6A6B352-EBA7-4833-A4BE-C30DE30E6DF4}" srcOrd="0" destOrd="0" presId="urn:microsoft.com/office/officeart/2005/8/layout/default"/>
    <dgm:cxn modelId="{0391677D-DCFE-4E74-ACBA-B2FD63025632}" type="presOf" srcId="{78E3FB72-C788-4108-930A-7F69304F853A}" destId="{06B0C857-60B0-4B9F-BA4C-55306A05452A}" srcOrd="0" destOrd="0" presId="urn:microsoft.com/office/officeart/2005/8/layout/default"/>
    <dgm:cxn modelId="{4D334894-17BB-4C28-99E5-547D9F79469C}" srcId="{8C1F98B2-A6CA-42E8-B6AA-65688B52B449}" destId="{F9CAF3D0-F354-4133-8D91-80165669134A}" srcOrd="4" destOrd="0" parTransId="{46A47A94-0580-4647-BEC5-297321903224}" sibTransId="{7BD59ECA-F93B-498A-BB27-58287286D10A}"/>
    <dgm:cxn modelId="{315589AE-79D6-4DF3-BCC0-3EC5F3D3A26A}" srcId="{8C1F98B2-A6CA-42E8-B6AA-65688B52B449}" destId="{78E3FB72-C788-4108-930A-7F69304F853A}" srcOrd="2" destOrd="0" parTransId="{0E71C44D-75EF-4C83-BADA-B484769FAF3F}" sibTransId="{9E92405A-810A-490B-AC66-95851093286F}"/>
    <dgm:cxn modelId="{C92B4F00-8AE4-4563-B653-535D0A928E23}" type="presParOf" srcId="{B2BBA6EC-5FA5-478F-A031-267853D59686}" destId="{1F83D100-F0AE-4906-9CDB-385DD71269D2}" srcOrd="0" destOrd="0" presId="urn:microsoft.com/office/officeart/2005/8/layout/default"/>
    <dgm:cxn modelId="{F098E3DF-A455-42C2-A45D-E2DC7AFC97EA}" type="presParOf" srcId="{B2BBA6EC-5FA5-478F-A031-267853D59686}" destId="{95226009-4726-4D86-8415-24E0EEF96FEF}" srcOrd="1" destOrd="0" presId="urn:microsoft.com/office/officeart/2005/8/layout/default"/>
    <dgm:cxn modelId="{4AAB1DFA-D064-4E68-8833-54B6F2257498}" type="presParOf" srcId="{B2BBA6EC-5FA5-478F-A031-267853D59686}" destId="{589ECDBE-7ED6-414E-8A41-71155F84D6AD}" srcOrd="2" destOrd="0" presId="urn:microsoft.com/office/officeart/2005/8/layout/default"/>
    <dgm:cxn modelId="{D819BB17-BFE9-40A0-BDFA-2591262AECC2}" type="presParOf" srcId="{B2BBA6EC-5FA5-478F-A031-267853D59686}" destId="{A3EEF791-E26D-4E5B-832E-5D73C00C429E}" srcOrd="3" destOrd="0" presId="urn:microsoft.com/office/officeart/2005/8/layout/default"/>
    <dgm:cxn modelId="{7FA03CEE-30DF-4B2D-8782-5F84F973238D}" type="presParOf" srcId="{B2BBA6EC-5FA5-478F-A031-267853D59686}" destId="{06B0C857-60B0-4B9F-BA4C-55306A05452A}" srcOrd="4" destOrd="0" presId="urn:microsoft.com/office/officeart/2005/8/layout/default"/>
    <dgm:cxn modelId="{6C93C2BB-CA42-4825-877C-88D152C07BE6}" type="presParOf" srcId="{B2BBA6EC-5FA5-478F-A031-267853D59686}" destId="{70B83802-472A-49B1-A737-A006195D4C10}" srcOrd="5" destOrd="0" presId="urn:microsoft.com/office/officeart/2005/8/layout/default"/>
    <dgm:cxn modelId="{40DD7B6A-BBE8-4D67-8B4C-ECECB2026C83}" type="presParOf" srcId="{B2BBA6EC-5FA5-478F-A031-267853D59686}" destId="{B6A6B352-EBA7-4833-A4BE-C30DE30E6DF4}" srcOrd="6" destOrd="0" presId="urn:microsoft.com/office/officeart/2005/8/layout/default"/>
    <dgm:cxn modelId="{866FC5B6-C5F2-4F29-9EEC-DF6AF2E0B159}" type="presParOf" srcId="{B2BBA6EC-5FA5-478F-A031-267853D59686}" destId="{AA60438C-DC80-4237-9781-F48B360BEA90}" srcOrd="7" destOrd="0" presId="urn:microsoft.com/office/officeart/2005/8/layout/default"/>
    <dgm:cxn modelId="{FDCFD5B6-FCDA-4495-96E0-2F512418ECDE}" type="presParOf" srcId="{B2BBA6EC-5FA5-478F-A031-267853D59686}" destId="{6C1B6FFA-E91D-4EF7-BB92-7CFABADEFB4E}" srcOrd="8" destOrd="0" presId="urn:microsoft.com/office/officeart/2005/8/layout/default"/>
    <dgm:cxn modelId="{E900C876-21F6-4635-B0D8-A7E13CCB28AB}" type="presParOf" srcId="{B2BBA6EC-5FA5-478F-A031-267853D59686}" destId="{5202E911-0399-423A-A42B-A989A4F7A722}" srcOrd="9" destOrd="0" presId="urn:microsoft.com/office/officeart/2005/8/layout/default"/>
    <dgm:cxn modelId="{1BD12F16-E1E9-4B62-A3E6-B4886E3D9C48}" type="presParOf" srcId="{B2BBA6EC-5FA5-478F-A031-267853D59686}" destId="{8C04BC1E-CB78-4EC0-9D3A-05383141CF4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04257E-1E87-4210-A2EF-1FF38B33A4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D63235-45D1-4093-9916-B711DE69243B}">
      <dgm:prSet/>
      <dgm:spPr/>
      <dgm:t>
        <a:bodyPr/>
        <a:lstStyle/>
        <a:p>
          <a:pPr>
            <a:lnSpc>
              <a:spcPct val="100000"/>
            </a:lnSpc>
          </a:pPr>
          <a:r>
            <a:rPr lang="en-US"/>
            <a:t>Advance Directives: Making Your Wishes Known, NY State Office of the AG: </a:t>
          </a:r>
          <a:r>
            <a:rPr lang="en-US">
              <a:hlinkClick xmlns:r="http://schemas.openxmlformats.org/officeDocument/2006/relationships" r:id="rId1"/>
            </a:rPr>
            <a:t>https://ag.ny.gov/sites/default/files/advancedirectives.pdf</a:t>
          </a:r>
          <a:endParaRPr lang="en-US"/>
        </a:p>
      </dgm:t>
    </dgm:pt>
    <dgm:pt modelId="{6A3E30C4-1085-4EE0-860D-061FCBA17392}" type="parTrans" cxnId="{407EAE5D-7806-4876-B26D-E55672B45EC5}">
      <dgm:prSet/>
      <dgm:spPr/>
      <dgm:t>
        <a:bodyPr/>
        <a:lstStyle/>
        <a:p>
          <a:endParaRPr lang="en-US"/>
        </a:p>
      </dgm:t>
    </dgm:pt>
    <dgm:pt modelId="{ACD9C913-6147-4847-8EB5-9EED05E7DBE2}" type="sibTrans" cxnId="{407EAE5D-7806-4876-B26D-E55672B45EC5}">
      <dgm:prSet/>
      <dgm:spPr/>
      <dgm:t>
        <a:bodyPr/>
        <a:lstStyle/>
        <a:p>
          <a:endParaRPr lang="en-US"/>
        </a:p>
      </dgm:t>
    </dgm:pt>
    <dgm:pt modelId="{5E9CDEA4-7812-45BD-BE1F-DAC295DADF62}">
      <dgm:prSet/>
      <dgm:spPr/>
      <dgm:t>
        <a:bodyPr/>
        <a:lstStyle/>
        <a:p>
          <a:pPr>
            <a:lnSpc>
              <a:spcPct val="100000"/>
            </a:lnSpc>
          </a:pPr>
          <a:r>
            <a:rPr lang="en-US" dirty="0"/>
            <a:t>GAO February 2019 Advance Care Planning, Selected States Efforts to Educate and Address Access Challenges: </a:t>
          </a:r>
          <a:r>
            <a:rPr lang="en-US" dirty="0">
              <a:hlinkClick xmlns:r="http://schemas.openxmlformats.org/officeDocument/2006/relationships" r:id="rId2"/>
            </a:rPr>
            <a:t>https://www.gao.gov/assets/700/696985.pdf</a:t>
          </a:r>
          <a:endParaRPr lang="en-US" dirty="0"/>
        </a:p>
      </dgm:t>
    </dgm:pt>
    <dgm:pt modelId="{3A3D83A3-6218-4282-9FF7-E7D9F0170F39}" type="parTrans" cxnId="{69EC843F-1C7C-4C6F-A788-A654DE001C03}">
      <dgm:prSet/>
      <dgm:spPr/>
      <dgm:t>
        <a:bodyPr/>
        <a:lstStyle/>
        <a:p>
          <a:endParaRPr lang="en-US"/>
        </a:p>
      </dgm:t>
    </dgm:pt>
    <dgm:pt modelId="{70A508E2-107D-4EBB-84EE-75075A8C9182}" type="sibTrans" cxnId="{69EC843F-1C7C-4C6F-A788-A654DE001C03}">
      <dgm:prSet/>
      <dgm:spPr/>
      <dgm:t>
        <a:bodyPr/>
        <a:lstStyle/>
        <a:p>
          <a:endParaRPr lang="en-US"/>
        </a:p>
      </dgm:t>
    </dgm:pt>
    <dgm:pt modelId="{CE569A57-ED40-48DA-A7D7-6F833A67C808}">
      <dgm:prSet/>
      <dgm:spPr/>
      <dgm:t>
        <a:bodyPr/>
        <a:lstStyle/>
        <a:p>
          <a:pPr>
            <a:lnSpc>
              <a:spcPct val="100000"/>
            </a:lnSpc>
          </a:pPr>
          <a:endParaRPr lang="en-US" dirty="0"/>
        </a:p>
      </dgm:t>
    </dgm:pt>
    <dgm:pt modelId="{C00EB7D3-6BF5-4241-AC4C-0371B0DEFB69}" type="parTrans" cxnId="{7D24B416-0E76-4742-85A8-30F361B5464F}">
      <dgm:prSet/>
      <dgm:spPr/>
      <dgm:t>
        <a:bodyPr/>
        <a:lstStyle/>
        <a:p>
          <a:endParaRPr lang="en-US"/>
        </a:p>
      </dgm:t>
    </dgm:pt>
    <dgm:pt modelId="{65532158-05BB-4056-A7D9-3146E4C8DA1B}" type="sibTrans" cxnId="{7D24B416-0E76-4742-85A8-30F361B5464F}">
      <dgm:prSet/>
      <dgm:spPr/>
      <dgm:t>
        <a:bodyPr/>
        <a:lstStyle/>
        <a:p>
          <a:endParaRPr lang="en-US"/>
        </a:p>
      </dgm:t>
    </dgm:pt>
    <dgm:pt modelId="{825B557D-CF1D-4E8F-9C4C-B95A04D9B69B}" type="pres">
      <dgm:prSet presAssocID="{1004257E-1E87-4210-A2EF-1FF38B33A4C5}" presName="root" presStyleCnt="0">
        <dgm:presLayoutVars>
          <dgm:dir/>
          <dgm:resizeHandles val="exact"/>
        </dgm:presLayoutVars>
      </dgm:prSet>
      <dgm:spPr/>
    </dgm:pt>
    <dgm:pt modelId="{559AD965-6D91-4388-9CA6-0123CE887106}" type="pres">
      <dgm:prSet presAssocID="{E8D63235-45D1-4093-9916-B711DE69243B}" presName="compNode" presStyleCnt="0"/>
      <dgm:spPr/>
    </dgm:pt>
    <dgm:pt modelId="{1078A5A1-3BA4-43A9-8136-A1ADF64777F8}" type="pres">
      <dgm:prSet presAssocID="{E8D63235-45D1-4093-9916-B711DE69243B}" presName="bgRect" presStyleLbl="bgShp" presStyleIdx="0" presStyleCnt="3"/>
      <dgm:spPr/>
    </dgm:pt>
    <dgm:pt modelId="{28E1FD95-62F8-4E8B-AE04-3495084965A8}" type="pres">
      <dgm:prSet presAssocID="{E8D63235-45D1-4093-9916-B711DE69243B}"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EB117972-3CFA-4707-8F78-B0C70F895464}" type="pres">
      <dgm:prSet presAssocID="{E8D63235-45D1-4093-9916-B711DE69243B}" presName="spaceRect" presStyleCnt="0"/>
      <dgm:spPr/>
    </dgm:pt>
    <dgm:pt modelId="{E931864B-0AC0-4B43-A2AC-F4D0BFE9F97C}" type="pres">
      <dgm:prSet presAssocID="{E8D63235-45D1-4093-9916-B711DE69243B}" presName="parTx" presStyleLbl="revTx" presStyleIdx="0" presStyleCnt="3">
        <dgm:presLayoutVars>
          <dgm:chMax val="0"/>
          <dgm:chPref val="0"/>
        </dgm:presLayoutVars>
      </dgm:prSet>
      <dgm:spPr/>
    </dgm:pt>
    <dgm:pt modelId="{A9B4F018-9BA7-46F7-BDA4-127F4BAA3C0D}" type="pres">
      <dgm:prSet presAssocID="{ACD9C913-6147-4847-8EB5-9EED05E7DBE2}" presName="sibTrans" presStyleCnt="0"/>
      <dgm:spPr/>
    </dgm:pt>
    <dgm:pt modelId="{4B48C22A-3B5A-4562-A2E7-74434D585862}" type="pres">
      <dgm:prSet presAssocID="{5E9CDEA4-7812-45BD-BE1F-DAC295DADF62}" presName="compNode" presStyleCnt="0"/>
      <dgm:spPr/>
    </dgm:pt>
    <dgm:pt modelId="{CD3B933D-F50F-444C-83B8-049B6B796326}" type="pres">
      <dgm:prSet presAssocID="{5E9CDEA4-7812-45BD-BE1F-DAC295DADF62}" presName="bgRect" presStyleLbl="bgShp" presStyleIdx="1" presStyleCnt="3"/>
      <dgm:spPr/>
    </dgm:pt>
    <dgm:pt modelId="{209F71DB-FB29-4EF8-939E-4851B175F6F2}" type="pres">
      <dgm:prSet presAssocID="{5E9CDEA4-7812-45BD-BE1F-DAC295DADF62}"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62BFB09D-1610-4FC6-B944-7B8E8AEEF0C6}" type="pres">
      <dgm:prSet presAssocID="{5E9CDEA4-7812-45BD-BE1F-DAC295DADF62}" presName="spaceRect" presStyleCnt="0"/>
      <dgm:spPr/>
    </dgm:pt>
    <dgm:pt modelId="{2C457D94-7067-49F1-BA65-CAB083FCC86B}" type="pres">
      <dgm:prSet presAssocID="{5E9CDEA4-7812-45BD-BE1F-DAC295DADF62}" presName="parTx" presStyleLbl="revTx" presStyleIdx="1" presStyleCnt="3">
        <dgm:presLayoutVars>
          <dgm:chMax val="0"/>
          <dgm:chPref val="0"/>
        </dgm:presLayoutVars>
      </dgm:prSet>
      <dgm:spPr/>
    </dgm:pt>
    <dgm:pt modelId="{315F28F3-70E3-4629-9080-7B5B4348F951}" type="pres">
      <dgm:prSet presAssocID="{70A508E2-107D-4EBB-84EE-75075A8C9182}" presName="sibTrans" presStyleCnt="0"/>
      <dgm:spPr/>
    </dgm:pt>
    <dgm:pt modelId="{AD4D2BBC-E242-40A5-8703-CA73C6FCAB9A}" type="pres">
      <dgm:prSet presAssocID="{CE569A57-ED40-48DA-A7D7-6F833A67C808}" presName="compNode" presStyleCnt="0"/>
      <dgm:spPr/>
    </dgm:pt>
    <dgm:pt modelId="{DCC5538B-7A46-44A3-AD5E-9B7965F01367}" type="pres">
      <dgm:prSet presAssocID="{CE569A57-ED40-48DA-A7D7-6F833A67C808}" presName="bgRect" presStyleLbl="bgShp" presStyleIdx="2" presStyleCnt="3"/>
      <dgm:spPr/>
    </dgm:pt>
    <dgm:pt modelId="{46C22729-36C3-4F5B-A00E-44E4012A0D4A}" type="pres">
      <dgm:prSet presAssocID="{CE569A57-ED40-48DA-A7D7-6F833A67C808}" presName="iconRect" presStyleLbl="node1" presStyleIdx="2" presStyleCnt="3"/>
      <dgm:spPr/>
    </dgm:pt>
    <dgm:pt modelId="{1E8C4C91-19FE-4CB8-A80F-A2D1491113C8}" type="pres">
      <dgm:prSet presAssocID="{CE569A57-ED40-48DA-A7D7-6F833A67C808}" presName="spaceRect" presStyleCnt="0"/>
      <dgm:spPr/>
    </dgm:pt>
    <dgm:pt modelId="{A34B66ED-13BB-49C5-89BA-719258273A1E}" type="pres">
      <dgm:prSet presAssocID="{CE569A57-ED40-48DA-A7D7-6F833A67C808}" presName="parTx" presStyleLbl="revTx" presStyleIdx="2" presStyleCnt="3">
        <dgm:presLayoutVars>
          <dgm:chMax val="0"/>
          <dgm:chPref val="0"/>
        </dgm:presLayoutVars>
      </dgm:prSet>
      <dgm:spPr/>
    </dgm:pt>
  </dgm:ptLst>
  <dgm:cxnLst>
    <dgm:cxn modelId="{7D24B416-0E76-4742-85A8-30F361B5464F}" srcId="{1004257E-1E87-4210-A2EF-1FF38B33A4C5}" destId="{CE569A57-ED40-48DA-A7D7-6F833A67C808}" srcOrd="2" destOrd="0" parTransId="{C00EB7D3-6BF5-4241-AC4C-0371B0DEFB69}" sibTransId="{65532158-05BB-4056-A7D9-3146E4C8DA1B}"/>
    <dgm:cxn modelId="{69EC843F-1C7C-4C6F-A788-A654DE001C03}" srcId="{1004257E-1E87-4210-A2EF-1FF38B33A4C5}" destId="{5E9CDEA4-7812-45BD-BE1F-DAC295DADF62}" srcOrd="1" destOrd="0" parTransId="{3A3D83A3-6218-4282-9FF7-E7D9F0170F39}" sibTransId="{70A508E2-107D-4EBB-84EE-75075A8C9182}"/>
    <dgm:cxn modelId="{407EAE5D-7806-4876-B26D-E55672B45EC5}" srcId="{1004257E-1E87-4210-A2EF-1FF38B33A4C5}" destId="{E8D63235-45D1-4093-9916-B711DE69243B}" srcOrd="0" destOrd="0" parTransId="{6A3E30C4-1085-4EE0-860D-061FCBA17392}" sibTransId="{ACD9C913-6147-4847-8EB5-9EED05E7DBE2}"/>
    <dgm:cxn modelId="{BEC54188-5766-46BB-9AC3-16A0E590A29A}" type="presOf" srcId="{E8D63235-45D1-4093-9916-B711DE69243B}" destId="{E931864B-0AC0-4B43-A2AC-F4D0BFE9F97C}" srcOrd="0" destOrd="0" presId="urn:microsoft.com/office/officeart/2018/2/layout/IconVerticalSolidList"/>
    <dgm:cxn modelId="{F174FEB4-4813-46A0-829C-50644AC1ADDF}" type="presOf" srcId="{1004257E-1E87-4210-A2EF-1FF38B33A4C5}" destId="{825B557D-CF1D-4E8F-9C4C-B95A04D9B69B}" srcOrd="0" destOrd="0" presId="urn:microsoft.com/office/officeart/2018/2/layout/IconVerticalSolidList"/>
    <dgm:cxn modelId="{62FECABF-47F0-47D8-88DD-F69F95409D61}" type="presOf" srcId="{CE569A57-ED40-48DA-A7D7-6F833A67C808}" destId="{A34B66ED-13BB-49C5-89BA-719258273A1E}" srcOrd="0" destOrd="0" presId="urn:microsoft.com/office/officeart/2018/2/layout/IconVerticalSolidList"/>
    <dgm:cxn modelId="{CB2BCDD4-5EAB-4802-8A60-B5D5FEF26400}" type="presOf" srcId="{5E9CDEA4-7812-45BD-BE1F-DAC295DADF62}" destId="{2C457D94-7067-49F1-BA65-CAB083FCC86B}" srcOrd="0" destOrd="0" presId="urn:microsoft.com/office/officeart/2018/2/layout/IconVerticalSolidList"/>
    <dgm:cxn modelId="{E4A193F7-54B9-47FD-A036-5EEC720065C0}" type="presParOf" srcId="{825B557D-CF1D-4E8F-9C4C-B95A04D9B69B}" destId="{559AD965-6D91-4388-9CA6-0123CE887106}" srcOrd="0" destOrd="0" presId="urn:microsoft.com/office/officeart/2018/2/layout/IconVerticalSolidList"/>
    <dgm:cxn modelId="{BBFD381F-0D10-4DBC-BE3B-CE2DAB3D47C9}" type="presParOf" srcId="{559AD965-6D91-4388-9CA6-0123CE887106}" destId="{1078A5A1-3BA4-43A9-8136-A1ADF64777F8}" srcOrd="0" destOrd="0" presId="urn:microsoft.com/office/officeart/2018/2/layout/IconVerticalSolidList"/>
    <dgm:cxn modelId="{340103AC-1A13-47EE-94F6-13D009B441AB}" type="presParOf" srcId="{559AD965-6D91-4388-9CA6-0123CE887106}" destId="{28E1FD95-62F8-4E8B-AE04-3495084965A8}" srcOrd="1" destOrd="0" presId="urn:microsoft.com/office/officeart/2018/2/layout/IconVerticalSolidList"/>
    <dgm:cxn modelId="{B7E792AA-D7DC-4448-A511-F0C0514E3139}" type="presParOf" srcId="{559AD965-6D91-4388-9CA6-0123CE887106}" destId="{EB117972-3CFA-4707-8F78-B0C70F895464}" srcOrd="2" destOrd="0" presId="urn:microsoft.com/office/officeart/2018/2/layout/IconVerticalSolidList"/>
    <dgm:cxn modelId="{A43F3856-393D-49BA-97AA-D7E40C433850}" type="presParOf" srcId="{559AD965-6D91-4388-9CA6-0123CE887106}" destId="{E931864B-0AC0-4B43-A2AC-F4D0BFE9F97C}" srcOrd="3" destOrd="0" presId="urn:microsoft.com/office/officeart/2018/2/layout/IconVerticalSolidList"/>
    <dgm:cxn modelId="{E52079D0-6238-4E14-8B0F-DC5A0D034E80}" type="presParOf" srcId="{825B557D-CF1D-4E8F-9C4C-B95A04D9B69B}" destId="{A9B4F018-9BA7-46F7-BDA4-127F4BAA3C0D}" srcOrd="1" destOrd="0" presId="urn:microsoft.com/office/officeart/2018/2/layout/IconVerticalSolidList"/>
    <dgm:cxn modelId="{B21FEC65-CAB4-43B4-A13F-03E12AC0F21D}" type="presParOf" srcId="{825B557D-CF1D-4E8F-9C4C-B95A04D9B69B}" destId="{4B48C22A-3B5A-4562-A2E7-74434D585862}" srcOrd="2" destOrd="0" presId="urn:microsoft.com/office/officeart/2018/2/layout/IconVerticalSolidList"/>
    <dgm:cxn modelId="{F26A66BC-B70E-4811-AE67-C2E4E23D7C47}" type="presParOf" srcId="{4B48C22A-3B5A-4562-A2E7-74434D585862}" destId="{CD3B933D-F50F-444C-83B8-049B6B796326}" srcOrd="0" destOrd="0" presId="urn:microsoft.com/office/officeart/2018/2/layout/IconVerticalSolidList"/>
    <dgm:cxn modelId="{1CFE043C-4E65-496C-BDA2-308AF9F4C591}" type="presParOf" srcId="{4B48C22A-3B5A-4562-A2E7-74434D585862}" destId="{209F71DB-FB29-4EF8-939E-4851B175F6F2}" srcOrd="1" destOrd="0" presId="urn:microsoft.com/office/officeart/2018/2/layout/IconVerticalSolidList"/>
    <dgm:cxn modelId="{119F8C94-28E2-470B-928A-B35C6285E81A}" type="presParOf" srcId="{4B48C22A-3B5A-4562-A2E7-74434D585862}" destId="{62BFB09D-1610-4FC6-B944-7B8E8AEEF0C6}" srcOrd="2" destOrd="0" presId="urn:microsoft.com/office/officeart/2018/2/layout/IconVerticalSolidList"/>
    <dgm:cxn modelId="{3EF26581-FAE9-4B7C-99DE-5DC4F8B257E7}" type="presParOf" srcId="{4B48C22A-3B5A-4562-A2E7-74434D585862}" destId="{2C457D94-7067-49F1-BA65-CAB083FCC86B}" srcOrd="3" destOrd="0" presId="urn:microsoft.com/office/officeart/2018/2/layout/IconVerticalSolidList"/>
    <dgm:cxn modelId="{97D56ED2-371F-4567-8BCD-7607F3A90112}" type="presParOf" srcId="{825B557D-CF1D-4E8F-9C4C-B95A04D9B69B}" destId="{315F28F3-70E3-4629-9080-7B5B4348F951}" srcOrd="3" destOrd="0" presId="urn:microsoft.com/office/officeart/2018/2/layout/IconVerticalSolidList"/>
    <dgm:cxn modelId="{3E0B5DF8-728F-4321-A24F-1840A5683E8E}" type="presParOf" srcId="{825B557D-CF1D-4E8F-9C4C-B95A04D9B69B}" destId="{AD4D2BBC-E242-40A5-8703-CA73C6FCAB9A}" srcOrd="4" destOrd="0" presId="urn:microsoft.com/office/officeart/2018/2/layout/IconVerticalSolidList"/>
    <dgm:cxn modelId="{D8B38102-053F-44D7-B12F-98A1F7DBEF73}" type="presParOf" srcId="{AD4D2BBC-E242-40A5-8703-CA73C6FCAB9A}" destId="{DCC5538B-7A46-44A3-AD5E-9B7965F01367}" srcOrd="0" destOrd="0" presId="urn:microsoft.com/office/officeart/2018/2/layout/IconVerticalSolidList"/>
    <dgm:cxn modelId="{3FCDC0E0-A683-4C28-81A2-5B2724FBFE7F}" type="presParOf" srcId="{AD4D2BBC-E242-40A5-8703-CA73C6FCAB9A}" destId="{46C22729-36C3-4F5B-A00E-44E4012A0D4A}" srcOrd="1" destOrd="0" presId="urn:microsoft.com/office/officeart/2018/2/layout/IconVerticalSolidList"/>
    <dgm:cxn modelId="{6D186F9D-9BAB-4138-AB07-45E355AF88C4}" type="presParOf" srcId="{AD4D2BBC-E242-40A5-8703-CA73C6FCAB9A}" destId="{1E8C4C91-19FE-4CB8-A80F-A2D1491113C8}" srcOrd="2" destOrd="0" presId="urn:microsoft.com/office/officeart/2018/2/layout/IconVerticalSolidList"/>
    <dgm:cxn modelId="{CFC5CE17-FE0F-4A63-9333-28F315FC9D42}" type="presParOf" srcId="{AD4D2BBC-E242-40A5-8703-CA73C6FCAB9A}" destId="{A34B66ED-13BB-49C5-89BA-719258273A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BEA75-B9C5-4C4B-8EC4-F5DA7D9F5E19}">
      <dsp:nvSpPr>
        <dsp:cNvPr id="0" name=""/>
        <dsp:cNvSpPr/>
      </dsp:nvSpPr>
      <dsp:spPr>
        <a:xfrm>
          <a:off x="0" y="2110507"/>
          <a:ext cx="7860863" cy="16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Bridging The Gap</a:t>
          </a:r>
        </a:p>
      </dsp:txBody>
      <dsp:txXfrm>
        <a:off x="7861" y="2118368"/>
        <a:ext cx="7845141" cy="145315"/>
      </dsp:txXfrm>
    </dsp:sp>
    <dsp:sp modelId="{7C6CF760-0EDF-4C57-B000-7995F1859590}">
      <dsp:nvSpPr>
        <dsp:cNvPr id="0" name=""/>
        <dsp:cNvSpPr/>
      </dsp:nvSpPr>
      <dsp:spPr>
        <a:xfrm>
          <a:off x="0" y="2284351"/>
          <a:ext cx="7860863" cy="771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 recent consensus statement defined ACP as “a process that supports adults at any age or stage of health in understanding and sharing their personal values, life goals, and preferences regarding future medical care,” with the goal of helping to “ensure that people receive medical care that is consistent with their values, goals, and preferences during serious and chronic illness.”</a:t>
          </a:r>
          <a:r>
            <a:rPr lang="en-US" sz="2600" kern="1200" baseline="30000" dirty="0"/>
            <a:t>---</a:t>
          </a:r>
          <a:r>
            <a:rPr lang="en-US" sz="2000" kern="1200" dirty="0"/>
            <a:t>American Medical Association</a:t>
          </a:r>
          <a:endParaRPr lang="en-US" sz="2600" kern="1200" dirty="0"/>
        </a:p>
      </dsp:txBody>
      <dsp:txXfrm>
        <a:off x="37659" y="2322010"/>
        <a:ext cx="7785545" cy="696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0D8EB-3266-4B6E-BFC4-B50B8B67C3F3}">
      <dsp:nvSpPr>
        <dsp:cNvPr id="0" name=""/>
        <dsp:cNvSpPr/>
      </dsp:nvSpPr>
      <dsp:spPr>
        <a:xfrm>
          <a:off x="1534295" y="436"/>
          <a:ext cx="6137181" cy="589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a:t>Invite people into conversations within safe, comfortable, familiar environment </a:t>
          </a:r>
        </a:p>
      </dsp:txBody>
      <dsp:txXfrm>
        <a:off x="1534295" y="436"/>
        <a:ext cx="6137181" cy="589799"/>
      </dsp:txXfrm>
    </dsp:sp>
    <dsp:sp modelId="{7893844D-A478-4896-9D9C-D053676596D1}">
      <dsp:nvSpPr>
        <dsp:cNvPr id="0" name=""/>
        <dsp:cNvSpPr/>
      </dsp:nvSpPr>
      <dsp:spPr>
        <a:xfrm>
          <a:off x="0" y="436"/>
          <a:ext cx="1534295" cy="5897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Invite</a:t>
          </a:r>
        </a:p>
      </dsp:txBody>
      <dsp:txXfrm>
        <a:off x="0" y="436"/>
        <a:ext cx="1534295" cy="589799"/>
      </dsp:txXfrm>
    </dsp:sp>
    <dsp:sp modelId="{3B8D7DDE-56FF-4DED-8EC5-25C497F5AF2D}">
      <dsp:nvSpPr>
        <dsp:cNvPr id="0" name=""/>
        <dsp:cNvSpPr/>
      </dsp:nvSpPr>
      <dsp:spPr>
        <a:xfrm>
          <a:off x="1534295" y="625624"/>
          <a:ext cx="6137181" cy="5897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Guide people through the ACP process with supportive and knowledgeable facilitators </a:t>
          </a:r>
        </a:p>
      </dsp:txBody>
      <dsp:txXfrm>
        <a:off x="1534295" y="625624"/>
        <a:ext cx="6137181" cy="589799"/>
      </dsp:txXfrm>
    </dsp:sp>
    <dsp:sp modelId="{C33E49A5-5650-4CCA-A12F-A5A58E5543A3}">
      <dsp:nvSpPr>
        <dsp:cNvPr id="0" name=""/>
        <dsp:cNvSpPr/>
      </dsp:nvSpPr>
      <dsp:spPr>
        <a:xfrm>
          <a:off x="0" y="625624"/>
          <a:ext cx="1534295" cy="58979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Guide</a:t>
          </a:r>
        </a:p>
      </dsp:txBody>
      <dsp:txXfrm>
        <a:off x="0" y="625624"/>
        <a:ext cx="1534295" cy="589799"/>
      </dsp:txXfrm>
    </dsp:sp>
    <dsp:sp modelId="{063A16A2-49B9-47E3-9A0B-72B28482EB94}">
      <dsp:nvSpPr>
        <dsp:cNvPr id="0" name=""/>
        <dsp:cNvSpPr/>
      </dsp:nvSpPr>
      <dsp:spPr>
        <a:xfrm>
          <a:off x="1534295" y="1250812"/>
          <a:ext cx="6137181" cy="5897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Help individuals reflect on their values and beliefs as a guide to healthcare decision-making </a:t>
          </a:r>
        </a:p>
      </dsp:txBody>
      <dsp:txXfrm>
        <a:off x="1534295" y="1250812"/>
        <a:ext cx="6137181" cy="589799"/>
      </dsp:txXfrm>
    </dsp:sp>
    <dsp:sp modelId="{676A1FD7-B03F-468E-8D97-D32A70AADE43}">
      <dsp:nvSpPr>
        <dsp:cNvPr id="0" name=""/>
        <dsp:cNvSpPr/>
      </dsp:nvSpPr>
      <dsp:spPr>
        <a:xfrm>
          <a:off x="0" y="1250812"/>
          <a:ext cx="1534295" cy="58979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Help</a:t>
          </a:r>
        </a:p>
      </dsp:txBody>
      <dsp:txXfrm>
        <a:off x="0" y="1250812"/>
        <a:ext cx="1534295" cy="589799"/>
      </dsp:txXfrm>
    </dsp:sp>
    <dsp:sp modelId="{1295CFE3-EDE0-4573-A463-19D4AAB8AA83}">
      <dsp:nvSpPr>
        <dsp:cNvPr id="0" name=""/>
        <dsp:cNvSpPr/>
      </dsp:nvSpPr>
      <dsp:spPr>
        <a:xfrm>
          <a:off x="1534295" y="1876000"/>
          <a:ext cx="6137181" cy="589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Refer to appropriate medical, religious, legal or communal resources </a:t>
          </a:r>
        </a:p>
      </dsp:txBody>
      <dsp:txXfrm>
        <a:off x="1534295" y="1876000"/>
        <a:ext cx="6137181" cy="589799"/>
      </dsp:txXfrm>
    </dsp:sp>
    <dsp:sp modelId="{E66AD30B-1818-458A-8CD9-7E83945011BE}">
      <dsp:nvSpPr>
        <dsp:cNvPr id="0" name=""/>
        <dsp:cNvSpPr/>
      </dsp:nvSpPr>
      <dsp:spPr>
        <a:xfrm>
          <a:off x="0" y="1876000"/>
          <a:ext cx="1534295" cy="58979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Refer</a:t>
          </a:r>
        </a:p>
      </dsp:txBody>
      <dsp:txXfrm>
        <a:off x="0" y="1876000"/>
        <a:ext cx="1534295" cy="589799"/>
      </dsp:txXfrm>
    </dsp:sp>
    <dsp:sp modelId="{1EFED329-CBA9-44D1-8EC2-3687CA9A35FF}">
      <dsp:nvSpPr>
        <dsp:cNvPr id="0" name=""/>
        <dsp:cNvSpPr/>
      </dsp:nvSpPr>
      <dsp:spPr>
        <a:xfrm>
          <a:off x="1534295" y="2501188"/>
          <a:ext cx="6137181" cy="58979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Emphasize the importance of designating and communicating one’s wishes to a healthcare agent </a:t>
          </a:r>
        </a:p>
      </dsp:txBody>
      <dsp:txXfrm>
        <a:off x="1534295" y="2501188"/>
        <a:ext cx="6137181" cy="589799"/>
      </dsp:txXfrm>
    </dsp:sp>
    <dsp:sp modelId="{A178EC40-CC32-42D1-B70B-0709BE629717}">
      <dsp:nvSpPr>
        <dsp:cNvPr id="0" name=""/>
        <dsp:cNvSpPr/>
      </dsp:nvSpPr>
      <dsp:spPr>
        <a:xfrm>
          <a:off x="0" y="2501188"/>
          <a:ext cx="1534295" cy="58979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Emphasize</a:t>
          </a:r>
        </a:p>
      </dsp:txBody>
      <dsp:txXfrm>
        <a:off x="0" y="2501188"/>
        <a:ext cx="1534295" cy="589799"/>
      </dsp:txXfrm>
    </dsp:sp>
    <dsp:sp modelId="{1C19DF91-AAA5-4216-B0E0-2230B7930106}">
      <dsp:nvSpPr>
        <dsp:cNvPr id="0" name=""/>
        <dsp:cNvSpPr/>
      </dsp:nvSpPr>
      <dsp:spPr>
        <a:xfrm>
          <a:off x="1534295" y="3126376"/>
          <a:ext cx="6137181" cy="589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Complete an advance directive / Health Care Proxy form  </a:t>
          </a:r>
        </a:p>
      </dsp:txBody>
      <dsp:txXfrm>
        <a:off x="1534295" y="3126376"/>
        <a:ext cx="6137181" cy="589799"/>
      </dsp:txXfrm>
    </dsp:sp>
    <dsp:sp modelId="{4FFA9702-8109-48E1-A8E1-D0809E65E661}">
      <dsp:nvSpPr>
        <dsp:cNvPr id="0" name=""/>
        <dsp:cNvSpPr/>
      </dsp:nvSpPr>
      <dsp:spPr>
        <a:xfrm>
          <a:off x="0" y="3126376"/>
          <a:ext cx="1534295" cy="58979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Complete</a:t>
          </a:r>
        </a:p>
      </dsp:txBody>
      <dsp:txXfrm>
        <a:off x="0" y="3126376"/>
        <a:ext cx="1534295" cy="589799"/>
      </dsp:txXfrm>
    </dsp:sp>
    <dsp:sp modelId="{C31E8CF3-13CC-44AA-8AC0-14B161BBF589}">
      <dsp:nvSpPr>
        <dsp:cNvPr id="0" name=""/>
        <dsp:cNvSpPr/>
      </dsp:nvSpPr>
      <dsp:spPr>
        <a:xfrm>
          <a:off x="1534295" y="3751564"/>
          <a:ext cx="6137181" cy="5897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Encourage communication with loved ones, clergy, physicians, attorneys </a:t>
          </a:r>
        </a:p>
      </dsp:txBody>
      <dsp:txXfrm>
        <a:off x="1534295" y="3751564"/>
        <a:ext cx="6137181" cy="589799"/>
      </dsp:txXfrm>
    </dsp:sp>
    <dsp:sp modelId="{65D12F7C-ED16-4BE8-BE18-0AAB55B8F95E}">
      <dsp:nvSpPr>
        <dsp:cNvPr id="0" name=""/>
        <dsp:cNvSpPr/>
      </dsp:nvSpPr>
      <dsp:spPr>
        <a:xfrm>
          <a:off x="0" y="3751564"/>
          <a:ext cx="1534295" cy="58979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Encourage</a:t>
          </a:r>
        </a:p>
      </dsp:txBody>
      <dsp:txXfrm>
        <a:off x="0" y="3751564"/>
        <a:ext cx="1534295" cy="589799"/>
      </dsp:txXfrm>
    </dsp:sp>
    <dsp:sp modelId="{3B9FA71E-9485-466C-BA47-29F732B91FF3}">
      <dsp:nvSpPr>
        <dsp:cNvPr id="0" name=""/>
        <dsp:cNvSpPr/>
      </dsp:nvSpPr>
      <dsp:spPr>
        <a:xfrm>
          <a:off x="1534295" y="4376752"/>
          <a:ext cx="6137181" cy="5897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dirty="0"/>
            <a:t>Build community within and across patients, families, providers, and care team</a:t>
          </a:r>
        </a:p>
      </dsp:txBody>
      <dsp:txXfrm>
        <a:off x="1534295" y="4376752"/>
        <a:ext cx="6137181" cy="589799"/>
      </dsp:txXfrm>
    </dsp:sp>
    <dsp:sp modelId="{7F96AA83-53A6-4CFF-9036-2447D875D137}">
      <dsp:nvSpPr>
        <dsp:cNvPr id="0" name=""/>
        <dsp:cNvSpPr/>
      </dsp:nvSpPr>
      <dsp:spPr>
        <a:xfrm>
          <a:off x="0" y="4376752"/>
          <a:ext cx="1534295" cy="58979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Build</a:t>
          </a:r>
        </a:p>
      </dsp:txBody>
      <dsp:txXfrm>
        <a:off x="0" y="4376752"/>
        <a:ext cx="1534295" cy="589799"/>
      </dsp:txXfrm>
    </dsp:sp>
    <dsp:sp modelId="{BC156419-9B2D-4942-B6A6-425D1ABB6813}">
      <dsp:nvSpPr>
        <dsp:cNvPr id="0" name=""/>
        <dsp:cNvSpPr/>
      </dsp:nvSpPr>
      <dsp:spPr>
        <a:xfrm>
          <a:off x="1534295" y="5001940"/>
          <a:ext cx="6137181" cy="589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78" tIns="149809" rIns="119078" bIns="149809" numCol="1" spcCol="1270" anchor="ctr" anchorCtr="0">
          <a:noAutofit/>
        </a:bodyPr>
        <a:lstStyle/>
        <a:p>
          <a:pPr marL="0" lvl="0" indent="0" algn="l" defTabSz="711200">
            <a:lnSpc>
              <a:spcPct val="90000"/>
            </a:lnSpc>
            <a:spcBef>
              <a:spcPct val="0"/>
            </a:spcBef>
            <a:spcAft>
              <a:spcPct val="35000"/>
            </a:spcAft>
            <a:buNone/>
          </a:pPr>
          <a:r>
            <a:rPr lang="en-US" sz="1600" kern="1200"/>
            <a:t>Create culture change – destigmatizing and normalizing end of life conversation </a:t>
          </a:r>
        </a:p>
      </dsp:txBody>
      <dsp:txXfrm>
        <a:off x="1534295" y="5001940"/>
        <a:ext cx="6137181" cy="589799"/>
      </dsp:txXfrm>
    </dsp:sp>
    <dsp:sp modelId="{534B624B-93C1-4FD7-A6CC-3A0454F22E5D}">
      <dsp:nvSpPr>
        <dsp:cNvPr id="0" name=""/>
        <dsp:cNvSpPr/>
      </dsp:nvSpPr>
      <dsp:spPr>
        <a:xfrm>
          <a:off x="0" y="5001940"/>
          <a:ext cx="1534295" cy="58979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90" tIns="58259" rIns="81190" bIns="58259" numCol="1" spcCol="1270" anchor="ctr" anchorCtr="0">
          <a:noAutofit/>
        </a:bodyPr>
        <a:lstStyle/>
        <a:p>
          <a:pPr marL="0" lvl="0" indent="0" algn="ctr" defTabSz="800100">
            <a:lnSpc>
              <a:spcPct val="90000"/>
            </a:lnSpc>
            <a:spcBef>
              <a:spcPct val="0"/>
            </a:spcBef>
            <a:spcAft>
              <a:spcPct val="35000"/>
            </a:spcAft>
            <a:buNone/>
          </a:pPr>
          <a:r>
            <a:rPr lang="en-US" sz="1800" kern="1200"/>
            <a:t>Create</a:t>
          </a:r>
        </a:p>
      </dsp:txBody>
      <dsp:txXfrm>
        <a:off x="0" y="5001940"/>
        <a:ext cx="1534295" cy="58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DA6A7-895B-437F-A858-F3066E9B1761}">
      <dsp:nvSpPr>
        <dsp:cNvPr id="0" name=""/>
        <dsp:cNvSpPr/>
      </dsp:nvSpPr>
      <dsp:spPr>
        <a:xfrm>
          <a:off x="398621" y="1487"/>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Lack of understanding </a:t>
          </a:r>
        </a:p>
      </dsp:txBody>
      <dsp:txXfrm>
        <a:off x="398621" y="1487"/>
        <a:ext cx="2322611" cy="1393567"/>
      </dsp:txXfrm>
    </dsp:sp>
    <dsp:sp modelId="{027F16E3-36A0-4EBD-A6D5-A3A70FBD1B60}">
      <dsp:nvSpPr>
        <dsp:cNvPr id="0" name=""/>
        <dsp:cNvSpPr/>
      </dsp:nvSpPr>
      <dsp:spPr>
        <a:xfrm>
          <a:off x="2953494" y="1487"/>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Think you need a lawyer, and it is expensive</a:t>
          </a:r>
        </a:p>
      </dsp:txBody>
      <dsp:txXfrm>
        <a:off x="2953494" y="1487"/>
        <a:ext cx="2322611" cy="1393567"/>
      </dsp:txXfrm>
    </dsp:sp>
    <dsp:sp modelId="{81F933EB-6C32-45D9-BF43-4C0AB6728B4C}">
      <dsp:nvSpPr>
        <dsp:cNvPr id="0" name=""/>
        <dsp:cNvSpPr/>
      </dsp:nvSpPr>
      <dsp:spPr>
        <a:xfrm>
          <a:off x="5508367" y="1487"/>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Hard to understand your own health conditions</a:t>
          </a:r>
        </a:p>
      </dsp:txBody>
      <dsp:txXfrm>
        <a:off x="5508367" y="1487"/>
        <a:ext cx="2322611" cy="1393567"/>
      </dsp:txXfrm>
    </dsp:sp>
    <dsp:sp modelId="{B65D035E-A9A5-4DD1-B873-D3FD3CDFB599}">
      <dsp:nvSpPr>
        <dsp:cNvPr id="0" name=""/>
        <dsp:cNvSpPr/>
      </dsp:nvSpPr>
      <dsp:spPr>
        <a:xfrm>
          <a:off x="398621" y="1627315"/>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Need for witnesses</a:t>
          </a:r>
        </a:p>
      </dsp:txBody>
      <dsp:txXfrm>
        <a:off x="398621" y="1627315"/>
        <a:ext cx="2322611" cy="1393567"/>
      </dsp:txXfrm>
    </dsp:sp>
    <dsp:sp modelId="{29BCD7B8-CD8D-4230-BFDE-DB556C688D57}">
      <dsp:nvSpPr>
        <dsp:cNvPr id="0" name=""/>
        <dsp:cNvSpPr/>
      </dsp:nvSpPr>
      <dsp:spPr>
        <a:xfrm>
          <a:off x="2953494" y="1627315"/>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A ‘death is optional’ attitude</a:t>
          </a:r>
        </a:p>
      </dsp:txBody>
      <dsp:txXfrm>
        <a:off x="2953494" y="1627315"/>
        <a:ext cx="2322611" cy="1393567"/>
      </dsp:txXfrm>
    </dsp:sp>
    <dsp:sp modelId="{1A0E1D56-5478-4163-B0E0-3B7F6F378E48}">
      <dsp:nvSpPr>
        <dsp:cNvPr id="0" name=""/>
        <dsp:cNvSpPr/>
      </dsp:nvSpPr>
      <dsp:spPr>
        <a:xfrm>
          <a:off x="5508367" y="1627315"/>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Lack of trust</a:t>
          </a:r>
        </a:p>
      </dsp:txBody>
      <dsp:txXfrm>
        <a:off x="5508367" y="1627315"/>
        <a:ext cx="2322611" cy="1393567"/>
      </dsp:txXfrm>
    </dsp:sp>
    <dsp:sp modelId="{6B6206EE-2421-4C53-B1FB-B53BC2BC0A38}">
      <dsp:nvSpPr>
        <dsp:cNvPr id="0" name=""/>
        <dsp:cNvSpPr/>
      </dsp:nvSpPr>
      <dsp:spPr>
        <a:xfrm>
          <a:off x="2953494" y="3253144"/>
          <a:ext cx="2322611" cy="1393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Cultural and language barriers</a:t>
          </a:r>
        </a:p>
      </dsp:txBody>
      <dsp:txXfrm>
        <a:off x="2953494" y="3253144"/>
        <a:ext cx="2322611" cy="1393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E73C3-978A-474C-9536-5B601DD809E1}">
      <dsp:nvSpPr>
        <dsp:cNvPr id="0" name=""/>
        <dsp:cNvSpPr/>
      </dsp:nvSpPr>
      <dsp:spPr>
        <a:xfrm>
          <a:off x="1856181" y="0"/>
          <a:ext cx="4918253" cy="491825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072A4-676D-4110-8CA7-B14F070F0BD2}">
      <dsp:nvSpPr>
        <dsp:cNvPr id="0" name=""/>
        <dsp:cNvSpPr/>
      </dsp:nvSpPr>
      <dsp:spPr>
        <a:xfrm>
          <a:off x="1415943" y="447151"/>
          <a:ext cx="2920546" cy="19582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What would you want?</a:t>
          </a:r>
          <a:endParaRPr lang="en-US" sz="1900" kern="1200" dirty="0"/>
        </a:p>
      </dsp:txBody>
      <dsp:txXfrm>
        <a:off x="1511537" y="542745"/>
        <a:ext cx="2729358" cy="1767057"/>
      </dsp:txXfrm>
    </dsp:sp>
    <dsp:sp modelId="{8E1F8065-32B2-48CD-B4F0-C9F05D73EA91}">
      <dsp:nvSpPr>
        <dsp:cNvPr id="0" name=""/>
        <dsp:cNvSpPr/>
      </dsp:nvSpPr>
      <dsp:spPr>
        <a:xfrm>
          <a:off x="4353347" y="410591"/>
          <a:ext cx="2885694" cy="20497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Assume you would be kept comfortable, no matter what treatments you would want or not want.</a:t>
          </a:r>
          <a:br>
            <a:rPr lang="en-US" sz="1900" b="0" i="0" kern="1200" baseline="0" dirty="0"/>
          </a:br>
          <a:endParaRPr lang="en-US" sz="1900" kern="1200" dirty="0"/>
        </a:p>
      </dsp:txBody>
      <dsp:txXfrm>
        <a:off x="4453405" y="510649"/>
        <a:ext cx="2685578" cy="1849585"/>
      </dsp:txXfrm>
    </dsp:sp>
    <dsp:sp modelId="{630FEBAF-40A4-412C-9609-E4407D64579A}">
      <dsp:nvSpPr>
        <dsp:cNvPr id="0" name=""/>
        <dsp:cNvSpPr/>
      </dsp:nvSpPr>
      <dsp:spPr>
        <a:xfrm>
          <a:off x="1381772" y="2522849"/>
          <a:ext cx="2941856" cy="2029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Would you want life sustaining treatments to continue?</a:t>
          </a:r>
          <a:endParaRPr lang="en-US" sz="1900" kern="1200" dirty="0"/>
        </a:p>
      </dsp:txBody>
      <dsp:txXfrm>
        <a:off x="1480853" y="2621930"/>
        <a:ext cx="2743694" cy="1831514"/>
      </dsp:txXfrm>
    </dsp:sp>
    <dsp:sp modelId="{B53B5BCB-7DE9-499A-8380-51457CA44C77}">
      <dsp:nvSpPr>
        <dsp:cNvPr id="0" name=""/>
        <dsp:cNvSpPr/>
      </dsp:nvSpPr>
      <dsp:spPr>
        <a:xfrm>
          <a:off x="4385254" y="2522839"/>
          <a:ext cx="2986491" cy="20113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Would you prefer care focused on keeping you comfortable without using medical interventions to keep you alive?</a:t>
          </a:r>
          <a:endParaRPr lang="en-US" sz="1900" kern="1200" dirty="0"/>
        </a:p>
      </dsp:txBody>
      <dsp:txXfrm>
        <a:off x="4483440" y="2621025"/>
        <a:ext cx="2790119" cy="1814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9F70-50F0-47CD-B330-DAE5AE7ED473}">
      <dsp:nvSpPr>
        <dsp:cNvPr id="0" name=""/>
        <dsp:cNvSpPr/>
      </dsp:nvSpPr>
      <dsp:spPr>
        <a:xfrm>
          <a:off x="0" y="0"/>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81776-8D6B-447A-B583-310AD55E132B}">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Explore religious, cultural or personal beliefs</a:t>
          </a:r>
          <a:endParaRPr lang="en-US" sz="2700" kern="1200"/>
        </a:p>
      </dsp:txBody>
      <dsp:txXfrm>
        <a:off x="0" y="0"/>
        <a:ext cx="6291714" cy="1382683"/>
      </dsp:txXfrm>
    </dsp:sp>
    <dsp:sp modelId="{C6723649-8A85-43C9-A973-C4E857D80E01}">
      <dsp:nvSpPr>
        <dsp:cNvPr id="0" name=""/>
        <dsp:cNvSpPr/>
      </dsp:nvSpPr>
      <dsp:spPr>
        <a:xfrm>
          <a:off x="0" y="1382683"/>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B8389-2F4F-449B-92DE-81FEAA466A98}">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What helps you when you face serious challenges in your life?</a:t>
          </a:r>
        </a:p>
      </dsp:txBody>
      <dsp:txXfrm>
        <a:off x="0" y="1382683"/>
        <a:ext cx="6291714" cy="1382683"/>
      </dsp:txXfrm>
    </dsp:sp>
    <dsp:sp modelId="{6F72481C-00EF-438B-B1D7-21FDC0509648}">
      <dsp:nvSpPr>
        <dsp:cNvPr id="0" name=""/>
        <dsp:cNvSpPr/>
      </dsp:nvSpPr>
      <dsp:spPr>
        <a:xfrm>
          <a:off x="0" y="276536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280A0-8B29-43DE-8B99-9AAA7A1DE574}">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Do you have beliefs that might influence your preferences for using life-sustaining treatment interventions?</a:t>
          </a:r>
        </a:p>
      </dsp:txBody>
      <dsp:txXfrm>
        <a:off x="0" y="2765367"/>
        <a:ext cx="6291714" cy="1382683"/>
      </dsp:txXfrm>
    </dsp:sp>
    <dsp:sp modelId="{AEB7D6F2-0F8E-44B2-882A-B69D6619F867}">
      <dsp:nvSpPr>
        <dsp:cNvPr id="0" name=""/>
        <dsp:cNvSpPr/>
      </dsp:nvSpPr>
      <dsp:spPr>
        <a:xfrm>
          <a:off x="0" y="4148051"/>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DB36E-1AD5-4FC9-A935-C41D9518CFD3}">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Do you need to discuss these beliefs or clarify any concerns with others? </a:t>
          </a:r>
        </a:p>
      </dsp:txBody>
      <dsp:txXfrm>
        <a:off x="0" y="4148051"/>
        <a:ext cx="6291714" cy="1382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18AA-7ACA-4C84-8694-4B2302D89673}">
      <dsp:nvSpPr>
        <dsp:cNvPr id="0" name=""/>
        <dsp:cNvSpPr/>
      </dsp:nvSpPr>
      <dsp:spPr>
        <a:xfrm>
          <a:off x="360045" y="3968"/>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Discomfort</a:t>
          </a:r>
          <a:r>
            <a:rPr lang="en-US" sz="1400" kern="1200" dirty="0"/>
            <a:t> in having the conversation</a:t>
          </a:r>
        </a:p>
      </dsp:txBody>
      <dsp:txXfrm>
        <a:off x="360045" y="3968"/>
        <a:ext cx="2346721" cy="1408033"/>
      </dsp:txXfrm>
    </dsp:sp>
    <dsp:sp modelId="{856F8A5D-7F8A-44A7-BF05-52F10AA6C562}">
      <dsp:nvSpPr>
        <dsp:cNvPr id="0" name=""/>
        <dsp:cNvSpPr/>
      </dsp:nvSpPr>
      <dsp:spPr>
        <a:xfrm>
          <a:off x="2941439" y="3968"/>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Only </a:t>
          </a:r>
          <a:r>
            <a:rPr lang="en-US" sz="1400" b="1" kern="1200" dirty="0"/>
            <a:t>required</a:t>
          </a:r>
          <a:r>
            <a:rPr lang="en-US" sz="1400" kern="1200" dirty="0"/>
            <a:t> to ask if they have one</a:t>
          </a:r>
        </a:p>
      </dsp:txBody>
      <dsp:txXfrm>
        <a:off x="2941439" y="3968"/>
        <a:ext cx="2346721" cy="1408033"/>
      </dsp:txXfrm>
    </dsp:sp>
    <dsp:sp modelId="{93073AAC-C850-4998-A2C7-2197F2AC84C8}">
      <dsp:nvSpPr>
        <dsp:cNvPr id="0" name=""/>
        <dsp:cNvSpPr/>
      </dsp:nvSpPr>
      <dsp:spPr>
        <a:xfrm>
          <a:off x="5522833" y="3968"/>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Receptionist asks the question- in the lobby</a:t>
          </a:r>
        </a:p>
      </dsp:txBody>
      <dsp:txXfrm>
        <a:off x="5522833" y="3968"/>
        <a:ext cx="2346721" cy="1408033"/>
      </dsp:txXfrm>
    </dsp:sp>
    <dsp:sp modelId="{79DDDA56-FD26-4C77-8792-8CA1C8CC8626}">
      <dsp:nvSpPr>
        <dsp:cNvPr id="0" name=""/>
        <dsp:cNvSpPr/>
      </dsp:nvSpPr>
      <dsp:spPr>
        <a:xfrm>
          <a:off x="360045" y="1646673"/>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Lack of </a:t>
          </a:r>
          <a:r>
            <a:rPr lang="en-US" sz="1400" b="1" kern="1200" dirty="0"/>
            <a:t>time</a:t>
          </a:r>
          <a:r>
            <a:rPr lang="en-US" sz="1400" kern="1200" dirty="0"/>
            <a:t> for providers</a:t>
          </a:r>
        </a:p>
      </dsp:txBody>
      <dsp:txXfrm>
        <a:off x="360045" y="1646673"/>
        <a:ext cx="2346721" cy="1408033"/>
      </dsp:txXfrm>
    </dsp:sp>
    <dsp:sp modelId="{1E9AF7C6-BDD9-4F5F-A3A0-B24F9C0653FF}">
      <dsp:nvSpPr>
        <dsp:cNvPr id="0" name=""/>
        <dsp:cNvSpPr/>
      </dsp:nvSpPr>
      <dsp:spPr>
        <a:xfrm>
          <a:off x="2240285" y="3193229"/>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Who is ‘in charge’ of the patient- not wanting to step on another doctors turf- ex: hospitalist and specialists think the PCP did it- the PCP has not seen the patient in a year</a:t>
          </a:r>
        </a:p>
      </dsp:txBody>
      <dsp:txXfrm>
        <a:off x="2240285" y="3193229"/>
        <a:ext cx="2346721" cy="1408033"/>
      </dsp:txXfrm>
    </dsp:sp>
    <dsp:sp modelId="{D3F06661-F2E0-4CFD-9038-78ED231BFF26}">
      <dsp:nvSpPr>
        <dsp:cNvPr id="0" name=""/>
        <dsp:cNvSpPr/>
      </dsp:nvSpPr>
      <dsp:spPr>
        <a:xfrm>
          <a:off x="5522833" y="1646673"/>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Prognostication issues- 73% overly optimistic</a:t>
          </a:r>
        </a:p>
      </dsp:txBody>
      <dsp:txXfrm>
        <a:off x="5522833" y="1646673"/>
        <a:ext cx="2346721" cy="1408033"/>
      </dsp:txXfrm>
    </dsp:sp>
    <dsp:sp modelId="{00141914-A8A3-40D1-9032-B2627967F9E7}">
      <dsp:nvSpPr>
        <dsp:cNvPr id="0" name=""/>
        <dsp:cNvSpPr/>
      </dsp:nvSpPr>
      <dsp:spPr>
        <a:xfrm>
          <a:off x="2923146" y="1646669"/>
          <a:ext cx="2346721" cy="1408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Challenges to accessing the documents when needed</a:t>
          </a:r>
        </a:p>
      </dsp:txBody>
      <dsp:txXfrm>
        <a:off x="2923146" y="1646669"/>
        <a:ext cx="2346721" cy="1408033"/>
      </dsp:txXfrm>
    </dsp:sp>
    <dsp:sp modelId="{34CAA96D-4408-40FB-A4D5-A7EE730A4F0B}">
      <dsp:nvSpPr>
        <dsp:cNvPr id="0" name=""/>
        <dsp:cNvSpPr/>
      </dsp:nvSpPr>
      <dsp:spPr>
        <a:xfrm>
          <a:off x="4861562" y="3789287"/>
          <a:ext cx="1087869" cy="408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Study by GAO April 2015</a:t>
          </a:r>
        </a:p>
      </dsp:txBody>
      <dsp:txXfrm>
        <a:off x="4861562" y="3789287"/>
        <a:ext cx="1087869" cy="4082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DD706-DB40-43AF-A4F8-E95B46110DC3}">
      <dsp:nvSpPr>
        <dsp:cNvPr id="0" name=""/>
        <dsp:cNvSpPr/>
      </dsp:nvSpPr>
      <dsp:spPr>
        <a:xfrm>
          <a:off x="2127" y="120380"/>
          <a:ext cx="1687933" cy="101276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Pain and Symptom management Leading to improved quality and decreased cost</a:t>
          </a:r>
        </a:p>
      </dsp:txBody>
      <dsp:txXfrm>
        <a:off x="2127" y="120380"/>
        <a:ext cx="1687933" cy="1012760"/>
      </dsp:txXfrm>
    </dsp:sp>
    <dsp:sp modelId="{E73C1561-9C6A-4405-8D12-71E5D8B18C49}">
      <dsp:nvSpPr>
        <dsp:cNvPr id="0" name=""/>
        <dsp:cNvSpPr/>
      </dsp:nvSpPr>
      <dsp:spPr>
        <a:xfrm>
          <a:off x="1858854" y="120380"/>
          <a:ext cx="1687933" cy="1012760"/>
        </a:xfrm>
        <a:prstGeom prst="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Prognostication aiding in earlier hospice referrals</a:t>
          </a:r>
        </a:p>
      </dsp:txBody>
      <dsp:txXfrm>
        <a:off x="1858854" y="120380"/>
        <a:ext cx="1687933" cy="1012760"/>
      </dsp:txXfrm>
    </dsp:sp>
    <dsp:sp modelId="{F5E5733C-C6DF-40F5-A4ED-F570762A1D93}">
      <dsp:nvSpPr>
        <dsp:cNvPr id="0" name=""/>
        <dsp:cNvSpPr/>
      </dsp:nvSpPr>
      <dsp:spPr>
        <a:xfrm>
          <a:off x="3715582" y="120380"/>
          <a:ext cx="1687933" cy="1012760"/>
        </a:xfrm>
        <a:prstGeom prst="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Advance care planning aligning goals of care and treatment received</a:t>
          </a:r>
        </a:p>
      </dsp:txBody>
      <dsp:txXfrm>
        <a:off x="3715582" y="120380"/>
        <a:ext cx="1687933" cy="1012760"/>
      </dsp:txXfrm>
    </dsp:sp>
    <dsp:sp modelId="{FE1ED7B9-6CE2-41F4-A30C-20E1263EC55B}">
      <dsp:nvSpPr>
        <dsp:cNvPr id="0" name=""/>
        <dsp:cNvSpPr/>
      </dsp:nvSpPr>
      <dsp:spPr>
        <a:xfrm>
          <a:off x="5572309" y="120380"/>
          <a:ext cx="1687933" cy="1012760"/>
        </a:xfrm>
        <a:prstGeom prst="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Educate patients on their disease process as a routine part of care </a:t>
          </a:r>
        </a:p>
      </dsp:txBody>
      <dsp:txXfrm>
        <a:off x="5572309" y="120380"/>
        <a:ext cx="1687933" cy="1012760"/>
      </dsp:txXfrm>
    </dsp:sp>
    <dsp:sp modelId="{4E1B6D0F-6DC9-4E5D-9EFD-09743DD42231}">
      <dsp:nvSpPr>
        <dsp:cNvPr id="0" name=""/>
        <dsp:cNvSpPr/>
      </dsp:nvSpPr>
      <dsp:spPr>
        <a:xfrm>
          <a:off x="2127" y="1301934"/>
          <a:ext cx="1687933" cy="1012760"/>
        </a:xfrm>
        <a:prstGeom prst="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Spiritual and psychosocial support for patient and loved ones</a:t>
          </a:r>
        </a:p>
      </dsp:txBody>
      <dsp:txXfrm>
        <a:off x="2127" y="1301934"/>
        <a:ext cx="1687933" cy="1012760"/>
      </dsp:txXfrm>
    </dsp:sp>
    <dsp:sp modelId="{A5E5F684-A86A-46B9-92AD-A733E2701625}">
      <dsp:nvSpPr>
        <dsp:cNvPr id="0" name=""/>
        <dsp:cNvSpPr/>
      </dsp:nvSpPr>
      <dsp:spPr>
        <a:xfrm>
          <a:off x="1858854" y="1301934"/>
          <a:ext cx="1687933" cy="1012760"/>
        </a:xfrm>
        <a:prstGeom prst="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Assist with community resources and Social Determinants of Care</a:t>
          </a:r>
        </a:p>
      </dsp:txBody>
      <dsp:txXfrm>
        <a:off x="1858854" y="1301934"/>
        <a:ext cx="1687933" cy="1012760"/>
      </dsp:txXfrm>
    </dsp:sp>
    <dsp:sp modelId="{27E9F97F-D769-4F8F-AE0F-A7214EE02C4B}">
      <dsp:nvSpPr>
        <dsp:cNvPr id="0" name=""/>
        <dsp:cNvSpPr/>
      </dsp:nvSpPr>
      <dsp:spPr>
        <a:xfrm>
          <a:off x="3715582" y="1301934"/>
          <a:ext cx="1687933" cy="1012760"/>
        </a:xfrm>
        <a:prstGeom prst="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Coordination of Care Including Primary Care Involvement Throughout</a:t>
          </a:r>
        </a:p>
      </dsp:txBody>
      <dsp:txXfrm>
        <a:off x="3715582" y="1301934"/>
        <a:ext cx="1687933" cy="1012760"/>
      </dsp:txXfrm>
    </dsp:sp>
    <dsp:sp modelId="{AEF90968-C360-45F8-A7FC-597F4D44339C}">
      <dsp:nvSpPr>
        <dsp:cNvPr id="0" name=""/>
        <dsp:cNvSpPr/>
      </dsp:nvSpPr>
      <dsp:spPr>
        <a:xfrm>
          <a:off x="5572309" y="1301934"/>
          <a:ext cx="1687933" cy="101276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Help patients navigate the healthcare system Including Communication with Insurance Case Managers as Warranted</a:t>
          </a:r>
        </a:p>
      </dsp:txBody>
      <dsp:txXfrm>
        <a:off x="5572309" y="1301934"/>
        <a:ext cx="1687933" cy="1012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3D100-F0AE-4906-9CDB-385DD71269D2}">
      <dsp:nvSpPr>
        <dsp:cNvPr id="0" name=""/>
        <dsp:cNvSpPr/>
      </dsp:nvSpPr>
      <dsp:spPr>
        <a:xfrm>
          <a:off x="930572" y="3032"/>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Care is provided in almost all settings  (including SNF, shelters, relative’s homes)</a:t>
          </a:r>
        </a:p>
      </dsp:txBody>
      <dsp:txXfrm>
        <a:off x="930572" y="3032"/>
        <a:ext cx="2833338" cy="1700003"/>
      </dsp:txXfrm>
    </dsp:sp>
    <dsp:sp modelId="{589ECDBE-7ED6-414E-8A41-71155F84D6AD}">
      <dsp:nvSpPr>
        <dsp:cNvPr id="0" name=""/>
        <dsp:cNvSpPr/>
      </dsp:nvSpPr>
      <dsp:spPr>
        <a:xfrm>
          <a:off x="4047245" y="3032"/>
          <a:ext cx="2833338" cy="170000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Cost savings to family with decreased out-of-pocket expense</a:t>
          </a:r>
        </a:p>
      </dsp:txBody>
      <dsp:txXfrm>
        <a:off x="4047245" y="3032"/>
        <a:ext cx="2833338" cy="1700003"/>
      </dsp:txXfrm>
    </dsp:sp>
    <dsp:sp modelId="{06B0C857-60B0-4B9F-BA4C-55306A05452A}">
      <dsp:nvSpPr>
        <dsp:cNvPr id="0" name=""/>
        <dsp:cNvSpPr/>
      </dsp:nvSpPr>
      <dsp:spPr>
        <a:xfrm>
          <a:off x="7163917" y="3032"/>
          <a:ext cx="2833338" cy="1700003"/>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High Satisfaction Rate</a:t>
          </a:r>
        </a:p>
      </dsp:txBody>
      <dsp:txXfrm>
        <a:off x="7163917" y="3032"/>
        <a:ext cx="2833338" cy="1700003"/>
      </dsp:txXfrm>
    </dsp:sp>
    <dsp:sp modelId="{B6A6B352-EBA7-4833-A4BE-C30DE30E6DF4}">
      <dsp:nvSpPr>
        <dsp:cNvPr id="0" name=""/>
        <dsp:cNvSpPr/>
      </dsp:nvSpPr>
      <dsp:spPr>
        <a:xfrm>
          <a:off x="930572" y="1986369"/>
          <a:ext cx="2833338" cy="1700003"/>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Improved Quality of Life for patient and caregivers</a:t>
          </a:r>
        </a:p>
      </dsp:txBody>
      <dsp:txXfrm>
        <a:off x="930572" y="1986369"/>
        <a:ext cx="2833338" cy="1700003"/>
      </dsp:txXfrm>
    </dsp:sp>
    <dsp:sp modelId="{6C1B6FFA-E91D-4EF7-BB92-7CFABADEFB4E}">
      <dsp:nvSpPr>
        <dsp:cNvPr id="0" name=""/>
        <dsp:cNvSpPr/>
      </dsp:nvSpPr>
      <dsp:spPr>
        <a:xfrm>
          <a:off x="4047245" y="1986369"/>
          <a:ext cx="2833338" cy="170000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Health Care Cost Savings  with decreased inpatient expense</a:t>
          </a:r>
        </a:p>
      </dsp:txBody>
      <dsp:txXfrm>
        <a:off x="4047245" y="1986369"/>
        <a:ext cx="2833338" cy="1700003"/>
      </dsp:txXfrm>
    </dsp:sp>
    <dsp:sp modelId="{8C04BC1E-CB78-4EC0-9D3A-05383141CF47}">
      <dsp:nvSpPr>
        <dsp:cNvPr id="0" name=""/>
        <dsp:cNvSpPr/>
      </dsp:nvSpPr>
      <dsp:spPr>
        <a:xfrm>
          <a:off x="7163917" y="1986369"/>
          <a:ext cx="2833338" cy="17000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Ongoing support to bereaved family</a:t>
          </a:r>
        </a:p>
      </dsp:txBody>
      <dsp:txXfrm>
        <a:off x="7163917" y="1986369"/>
        <a:ext cx="2833338" cy="1700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8A5A1-3BA4-43A9-8136-A1ADF64777F8}">
      <dsp:nvSpPr>
        <dsp:cNvPr id="0" name=""/>
        <dsp:cNvSpPr/>
      </dsp:nvSpPr>
      <dsp:spPr>
        <a:xfrm>
          <a:off x="0" y="548"/>
          <a:ext cx="8229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1FD95-62F8-4E8B-AE04-3495084965A8}">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1864B-0AC0-4B43-A2AC-F4D0BFE9F97C}">
      <dsp:nvSpPr>
        <dsp:cNvPr id="0" name=""/>
        <dsp:cNvSpPr/>
      </dsp:nvSpPr>
      <dsp:spPr>
        <a:xfrm>
          <a:off x="1483251" y="548"/>
          <a:ext cx="6746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a:t>Advance Directives: Making Your Wishes Known, NY State Office of the AG: </a:t>
          </a:r>
          <a:r>
            <a:rPr lang="en-US" sz="2100" kern="1200">
              <a:hlinkClick xmlns:r="http://schemas.openxmlformats.org/officeDocument/2006/relationships" r:id="rId3"/>
            </a:rPr>
            <a:t>https://ag.ny.gov/sites/default/files/advancedirectives.pdf</a:t>
          </a:r>
          <a:endParaRPr lang="en-US" sz="2100" kern="1200"/>
        </a:p>
      </dsp:txBody>
      <dsp:txXfrm>
        <a:off x="1483251" y="548"/>
        <a:ext cx="6746348" cy="1284200"/>
      </dsp:txXfrm>
    </dsp:sp>
    <dsp:sp modelId="{CD3B933D-F50F-444C-83B8-049B6B796326}">
      <dsp:nvSpPr>
        <dsp:cNvPr id="0" name=""/>
        <dsp:cNvSpPr/>
      </dsp:nvSpPr>
      <dsp:spPr>
        <a:xfrm>
          <a:off x="0" y="1605799"/>
          <a:ext cx="8229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F71DB-FB29-4EF8-939E-4851B175F6F2}">
      <dsp:nvSpPr>
        <dsp:cNvPr id="0" name=""/>
        <dsp:cNvSpPr/>
      </dsp:nvSpPr>
      <dsp:spPr>
        <a:xfrm>
          <a:off x="388470" y="1894744"/>
          <a:ext cx="706310" cy="7063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57D94-7067-49F1-BA65-CAB083FCC86B}">
      <dsp:nvSpPr>
        <dsp:cNvPr id="0" name=""/>
        <dsp:cNvSpPr/>
      </dsp:nvSpPr>
      <dsp:spPr>
        <a:xfrm>
          <a:off x="1483251" y="1605799"/>
          <a:ext cx="6746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t>GAO February 2019 Advance Care Planning, Selected States Efforts to Educate and Address Access Challenges: </a:t>
          </a:r>
          <a:r>
            <a:rPr lang="en-US" sz="2100" kern="1200" dirty="0">
              <a:hlinkClick xmlns:r="http://schemas.openxmlformats.org/officeDocument/2006/relationships" r:id="rId6"/>
            </a:rPr>
            <a:t>https://www.gao.gov/assets/700/696985.pdf</a:t>
          </a:r>
          <a:endParaRPr lang="en-US" sz="2100" kern="1200" dirty="0"/>
        </a:p>
      </dsp:txBody>
      <dsp:txXfrm>
        <a:off x="1483251" y="1605799"/>
        <a:ext cx="6746348" cy="1284200"/>
      </dsp:txXfrm>
    </dsp:sp>
    <dsp:sp modelId="{DCC5538B-7A46-44A3-AD5E-9B7965F01367}">
      <dsp:nvSpPr>
        <dsp:cNvPr id="0" name=""/>
        <dsp:cNvSpPr/>
      </dsp:nvSpPr>
      <dsp:spPr>
        <a:xfrm>
          <a:off x="0" y="3211050"/>
          <a:ext cx="8229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22729-36C3-4F5B-A00E-44E4012A0D4A}">
      <dsp:nvSpPr>
        <dsp:cNvPr id="0" name=""/>
        <dsp:cNvSpPr/>
      </dsp:nvSpPr>
      <dsp:spPr>
        <a:xfrm>
          <a:off x="388470" y="3499995"/>
          <a:ext cx="706310" cy="7063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B66ED-13BB-49C5-89BA-719258273A1E}">
      <dsp:nvSpPr>
        <dsp:cNvPr id="0" name=""/>
        <dsp:cNvSpPr/>
      </dsp:nvSpPr>
      <dsp:spPr>
        <a:xfrm>
          <a:off x="1483251" y="3211050"/>
          <a:ext cx="6746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endParaRPr lang="en-US" sz="2100" kern="1200" dirty="0"/>
        </a:p>
      </dsp:txBody>
      <dsp:txXfrm>
        <a:off x="1483251" y="3211050"/>
        <a:ext cx="6746348" cy="1284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98110-A95C-4FA5-91F8-476C4950E49B}"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41904-9253-4FA3-922F-B9DABE2171EB}" type="slidenum">
              <a:rPr lang="en-US" smtClean="0"/>
              <a:t>‹#›</a:t>
            </a:fld>
            <a:endParaRPr lang="en-US"/>
          </a:p>
        </p:txBody>
      </p:sp>
    </p:spTree>
    <p:extLst>
      <p:ext uri="{BB962C8B-B14F-4D97-AF65-F5344CB8AC3E}">
        <p14:creationId xmlns:p14="http://schemas.microsoft.com/office/powerpoint/2010/main" val="18249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9697-84BA-401A-BE5F-C228F4FF6F61}" type="slidenum">
              <a:rPr lang="en-US" smtClean="0"/>
              <a:t>5</a:t>
            </a:fld>
            <a:endParaRPr lang="en-US"/>
          </a:p>
        </p:txBody>
      </p:sp>
    </p:spTree>
    <p:extLst>
      <p:ext uri="{BB962C8B-B14F-4D97-AF65-F5344CB8AC3E}">
        <p14:creationId xmlns:p14="http://schemas.microsoft.com/office/powerpoint/2010/main" val="394154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9697-84BA-401A-BE5F-C228F4FF6F61}" type="slidenum">
              <a:rPr lang="en-US" smtClean="0"/>
              <a:t>21</a:t>
            </a:fld>
            <a:endParaRPr lang="en-US"/>
          </a:p>
        </p:txBody>
      </p:sp>
    </p:spTree>
    <p:extLst>
      <p:ext uri="{BB962C8B-B14F-4D97-AF65-F5344CB8AC3E}">
        <p14:creationId xmlns:p14="http://schemas.microsoft.com/office/powerpoint/2010/main" val="248736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9697-84BA-401A-BE5F-C228F4FF6F61}" type="slidenum">
              <a:rPr lang="en-US" smtClean="0"/>
              <a:t>24</a:t>
            </a:fld>
            <a:endParaRPr lang="en-US"/>
          </a:p>
        </p:txBody>
      </p:sp>
    </p:spTree>
    <p:extLst>
      <p:ext uri="{BB962C8B-B14F-4D97-AF65-F5344CB8AC3E}">
        <p14:creationId xmlns:p14="http://schemas.microsoft.com/office/powerpoint/2010/main" val="386055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9697-84BA-401A-BE5F-C228F4FF6F61}" type="slidenum">
              <a:rPr lang="en-US" smtClean="0"/>
              <a:t>26</a:t>
            </a:fld>
            <a:endParaRPr lang="en-US"/>
          </a:p>
        </p:txBody>
      </p:sp>
    </p:spTree>
    <p:extLst>
      <p:ext uri="{BB962C8B-B14F-4D97-AF65-F5344CB8AC3E}">
        <p14:creationId xmlns:p14="http://schemas.microsoft.com/office/powerpoint/2010/main" val="237763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9C22683-B752-4264-9B89-81ED37A9983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55BEB249-691A-4104-A34D-0800585366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96836F42-0DAE-47BD-B211-324C857631F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Times" panose="02020603050405020304" pitchFamily="18" charset="0"/>
              </a:defRPr>
            </a:lvl1pPr>
            <a:lvl2pPr marL="768350" indent="-293688" defTabSz="973138">
              <a:spcBef>
                <a:spcPct val="30000"/>
              </a:spcBef>
              <a:defRPr sz="1200">
                <a:solidFill>
                  <a:schemeClr val="tx1"/>
                </a:solidFill>
                <a:latin typeface="Times" panose="02020603050405020304" pitchFamily="18" charset="0"/>
              </a:defRPr>
            </a:lvl2pPr>
            <a:lvl3pPr marL="1182688" indent="-234950" defTabSz="973138">
              <a:spcBef>
                <a:spcPct val="30000"/>
              </a:spcBef>
              <a:defRPr sz="1200">
                <a:solidFill>
                  <a:schemeClr val="tx1"/>
                </a:solidFill>
                <a:latin typeface="Times" panose="02020603050405020304" pitchFamily="18" charset="0"/>
              </a:defRPr>
            </a:lvl3pPr>
            <a:lvl4pPr marL="1657350" indent="-234950" defTabSz="973138">
              <a:spcBef>
                <a:spcPct val="30000"/>
              </a:spcBef>
              <a:defRPr sz="1200">
                <a:solidFill>
                  <a:schemeClr val="tx1"/>
                </a:solidFill>
                <a:latin typeface="Times" panose="02020603050405020304" pitchFamily="18" charset="0"/>
              </a:defRPr>
            </a:lvl4pPr>
            <a:lvl5pPr marL="2132013" indent="-234950" defTabSz="973138">
              <a:spcBef>
                <a:spcPct val="30000"/>
              </a:spcBef>
              <a:defRPr sz="1200">
                <a:solidFill>
                  <a:schemeClr val="tx1"/>
                </a:solidFill>
                <a:latin typeface="Times" panose="02020603050405020304" pitchFamily="18" charset="0"/>
              </a:defRPr>
            </a:lvl5pPr>
            <a:lvl6pPr marL="2589213" indent="-234950" defTabSz="973138" eaLnBrk="0" fontAlgn="base" hangingPunct="0">
              <a:spcBef>
                <a:spcPct val="30000"/>
              </a:spcBef>
              <a:spcAft>
                <a:spcPct val="0"/>
              </a:spcAft>
              <a:defRPr sz="1200">
                <a:solidFill>
                  <a:schemeClr val="tx1"/>
                </a:solidFill>
                <a:latin typeface="Times" panose="02020603050405020304" pitchFamily="18" charset="0"/>
              </a:defRPr>
            </a:lvl6pPr>
            <a:lvl7pPr marL="3046413" indent="-234950" defTabSz="973138" eaLnBrk="0" fontAlgn="base" hangingPunct="0">
              <a:spcBef>
                <a:spcPct val="30000"/>
              </a:spcBef>
              <a:spcAft>
                <a:spcPct val="0"/>
              </a:spcAft>
              <a:defRPr sz="1200">
                <a:solidFill>
                  <a:schemeClr val="tx1"/>
                </a:solidFill>
                <a:latin typeface="Times" panose="02020603050405020304" pitchFamily="18" charset="0"/>
              </a:defRPr>
            </a:lvl7pPr>
            <a:lvl8pPr marL="3503613" indent="-234950" defTabSz="973138" eaLnBrk="0" fontAlgn="base" hangingPunct="0">
              <a:spcBef>
                <a:spcPct val="30000"/>
              </a:spcBef>
              <a:spcAft>
                <a:spcPct val="0"/>
              </a:spcAft>
              <a:defRPr sz="1200">
                <a:solidFill>
                  <a:schemeClr val="tx1"/>
                </a:solidFill>
                <a:latin typeface="Times" panose="02020603050405020304" pitchFamily="18" charset="0"/>
              </a:defRPr>
            </a:lvl8pPr>
            <a:lvl9pPr marL="3960813" indent="-234950" defTabSz="973138"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CE74BA11-1780-41DB-AF50-5A46B4DED50B}" type="slidenum">
              <a:rPr lang="en-US" altLang="en-US" sz="1300">
                <a:latin typeface="Calibri" panose="020F0502020204030204" pitchFamily="34" charset="0"/>
              </a:rPr>
              <a:pPr eaLnBrk="1" hangingPunct="1">
                <a:spcBef>
                  <a:spcPct val="0"/>
                </a:spcBef>
              </a:pPr>
              <a:t>28</a:t>
            </a:fld>
            <a:endParaRPr lang="en-US" altLang="en-US" sz="13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comprehensive, capitated benefit so it must be widely utilized…</a:t>
            </a:r>
          </a:p>
        </p:txBody>
      </p:sp>
      <p:sp>
        <p:nvSpPr>
          <p:cNvPr id="4" name="Slide Number Placeholder 3"/>
          <p:cNvSpPr>
            <a:spLocks noGrp="1"/>
          </p:cNvSpPr>
          <p:nvPr>
            <p:ph type="sldNum" sz="quarter" idx="5"/>
          </p:nvPr>
        </p:nvSpPr>
        <p:spPr/>
        <p:txBody>
          <a:bodyPr/>
          <a:lstStyle/>
          <a:p>
            <a:fld id="{49C924C3-2438-4E7C-8E6A-5136CF772582}" type="slidenum">
              <a:rPr lang="en-US" smtClean="0"/>
              <a:t>33</a:t>
            </a:fld>
            <a:endParaRPr lang="en-US"/>
          </a:p>
        </p:txBody>
      </p:sp>
    </p:spTree>
    <p:extLst>
      <p:ext uri="{BB962C8B-B14F-4D97-AF65-F5344CB8AC3E}">
        <p14:creationId xmlns:p14="http://schemas.microsoft.com/office/powerpoint/2010/main" val="57124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688A-1E07-4147-8C7B-F4253E2BB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48F15A-6B26-44ED-A43C-822F616F2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6F1162-46F1-48D1-B408-5E46845EE284}"/>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5" name="Footer Placeholder 4">
            <a:extLst>
              <a:ext uri="{FF2B5EF4-FFF2-40B4-BE49-F238E27FC236}">
                <a16:creationId xmlns:a16="http://schemas.microsoft.com/office/drawing/2014/main" id="{0AC0BAC1-6E7F-496B-B334-8C7729494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A474E-EE4B-423D-AF08-9C193DCEED75}"/>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34764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D42F-2159-469E-B01F-E36FD8B975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4E3DE3-A3A4-45C0-AB26-4B7D2414C9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BE32-410E-4403-A9AF-C1F2FE03B79F}"/>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5" name="Footer Placeholder 4">
            <a:extLst>
              <a:ext uri="{FF2B5EF4-FFF2-40B4-BE49-F238E27FC236}">
                <a16:creationId xmlns:a16="http://schemas.microsoft.com/office/drawing/2014/main" id="{20AB1B9D-48DA-4858-B8F5-0B484600E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5F979-069D-447B-A30B-D906A36BB1A3}"/>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27681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FF5BE-8E69-42CC-90E4-F7D804DEC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7E65FD-898F-42A9-9ACF-B2617B403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C6343-A091-4BBE-81CE-74AAA4F1CC29}"/>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5" name="Footer Placeholder 4">
            <a:extLst>
              <a:ext uri="{FF2B5EF4-FFF2-40B4-BE49-F238E27FC236}">
                <a16:creationId xmlns:a16="http://schemas.microsoft.com/office/drawing/2014/main" id="{5E6AE003-A1C6-455B-A43D-83FD622A6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FF987-55AE-4978-ACD9-E5A1B1BD7B47}"/>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360105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13B9-32AE-4FD2-B1F9-D97006B31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5D53B-FB79-4F51-98E3-25977A062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74CCC-3FDE-4C5B-AEC4-76736C70B11A}"/>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5" name="Footer Placeholder 4">
            <a:extLst>
              <a:ext uri="{FF2B5EF4-FFF2-40B4-BE49-F238E27FC236}">
                <a16:creationId xmlns:a16="http://schemas.microsoft.com/office/drawing/2014/main" id="{29EA7150-ECCD-4EE0-AAB1-B08A88356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B156A-2B9E-4350-8AA3-70D0FA1CECBA}"/>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88274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15CF-8295-480F-9882-57F069B0AA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02E22-C84B-44DF-98FA-2D2FF4B61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6FD3D-5F98-4475-BB1A-E59EC26A694E}"/>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5" name="Footer Placeholder 4">
            <a:extLst>
              <a:ext uri="{FF2B5EF4-FFF2-40B4-BE49-F238E27FC236}">
                <a16:creationId xmlns:a16="http://schemas.microsoft.com/office/drawing/2014/main" id="{677D17F1-235A-4BC6-97A8-F397CBA7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33232-5616-4BC2-8030-CA41B6167273}"/>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33226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F3D7-EA14-4C3B-B8EC-9836830AE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E01E3-3A2B-4540-AB3F-EF0205A26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7E7FD8-A867-4CA6-9606-545E62ABF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DAE88C-E756-4918-A632-E3EE4B9D0CD5}"/>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6" name="Footer Placeholder 5">
            <a:extLst>
              <a:ext uri="{FF2B5EF4-FFF2-40B4-BE49-F238E27FC236}">
                <a16:creationId xmlns:a16="http://schemas.microsoft.com/office/drawing/2014/main" id="{86291317-A281-49D2-80E7-FC36FE50C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00BF2-2577-46A4-BC3E-12DC4754C7B1}"/>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213036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2B22-F0B8-4312-8755-9A3EDE5F92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A47610-9985-413C-BB52-D8ECB83DD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A47DE-78CB-4C92-9FDD-425240027C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5F8D3-0495-44D6-8C6E-CA836CF2A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F92F86-49C6-4F5E-AA20-D39FE88AC8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E2AA05-C76B-4C78-95D2-1884EE116169}"/>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8" name="Footer Placeholder 7">
            <a:extLst>
              <a:ext uri="{FF2B5EF4-FFF2-40B4-BE49-F238E27FC236}">
                <a16:creationId xmlns:a16="http://schemas.microsoft.com/office/drawing/2014/main" id="{7B66E95B-0AD4-4534-B471-7752BB099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1E94A6-DE36-4668-B927-B1B330196AB1}"/>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185350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CA8A-9CA6-416C-A9F0-6AF5B9C09A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19072-27D2-40F8-9A59-906161C842EC}"/>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4" name="Footer Placeholder 3">
            <a:extLst>
              <a:ext uri="{FF2B5EF4-FFF2-40B4-BE49-F238E27FC236}">
                <a16:creationId xmlns:a16="http://schemas.microsoft.com/office/drawing/2014/main" id="{69C421D0-C1BC-4A7B-BE47-B52270336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2A02A-858E-4128-8AED-BC63C949C325}"/>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255167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0906B-5C07-4A9B-9A80-AAA1E0FF3E32}"/>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3" name="Footer Placeholder 2">
            <a:extLst>
              <a:ext uri="{FF2B5EF4-FFF2-40B4-BE49-F238E27FC236}">
                <a16:creationId xmlns:a16="http://schemas.microsoft.com/office/drawing/2014/main" id="{FCFCEFFC-83E2-40BF-A703-913C94A44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808DA-B0C5-4E2A-9D1F-9B04A7C9E963}"/>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29374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7E20-4DF7-42FD-9849-8FB1C9D90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BF9A69-FA1C-41F3-B2A3-D472663B3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E0C76C-D95E-4E8E-8C26-EC765C12E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DBFB6-8BE4-4276-8BD8-495D6C596C9C}"/>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6" name="Footer Placeholder 5">
            <a:extLst>
              <a:ext uri="{FF2B5EF4-FFF2-40B4-BE49-F238E27FC236}">
                <a16:creationId xmlns:a16="http://schemas.microsoft.com/office/drawing/2014/main" id="{F1BB6ACF-B534-4FE4-8D55-2A636B5F9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594E6-2538-423B-A9F2-5B00301BF5F3}"/>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6008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8758-5C4E-4BC8-B3F4-12B634BCB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D28306-44B1-4527-A8B8-F8237DE71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3BF4C-0D0C-44C2-A142-D93A28AD6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CDF81-B157-4CC5-BBD6-B0E40092A4A7}"/>
              </a:ext>
            </a:extLst>
          </p:cNvPr>
          <p:cNvSpPr>
            <a:spLocks noGrp="1"/>
          </p:cNvSpPr>
          <p:nvPr>
            <p:ph type="dt" sz="half" idx="10"/>
          </p:nvPr>
        </p:nvSpPr>
        <p:spPr/>
        <p:txBody>
          <a:bodyPr/>
          <a:lstStyle/>
          <a:p>
            <a:fld id="{17F57752-B177-4224-AA8D-A35028020F80}" type="datetimeFigureOut">
              <a:rPr lang="en-US" smtClean="0"/>
              <a:t>9/13/2022</a:t>
            </a:fld>
            <a:endParaRPr lang="en-US"/>
          </a:p>
        </p:txBody>
      </p:sp>
      <p:sp>
        <p:nvSpPr>
          <p:cNvPr id="6" name="Footer Placeholder 5">
            <a:extLst>
              <a:ext uri="{FF2B5EF4-FFF2-40B4-BE49-F238E27FC236}">
                <a16:creationId xmlns:a16="http://schemas.microsoft.com/office/drawing/2014/main" id="{F5A33736-414E-4023-9B84-348B4FDD0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43DDF-EACC-408B-A7B2-DD7945540AA9}"/>
              </a:ext>
            </a:extLst>
          </p:cNvPr>
          <p:cNvSpPr>
            <a:spLocks noGrp="1"/>
          </p:cNvSpPr>
          <p:nvPr>
            <p:ph type="sldNum" sz="quarter" idx="12"/>
          </p:nvPr>
        </p:nvSpPr>
        <p:spPr/>
        <p:txBody>
          <a:bodyPr/>
          <a:lstStyle/>
          <a:p>
            <a:fld id="{BE2D4280-06F9-4065-BE9E-6A774CD9B2E3}" type="slidenum">
              <a:rPr lang="en-US" smtClean="0"/>
              <a:t>‹#›</a:t>
            </a:fld>
            <a:endParaRPr lang="en-US"/>
          </a:p>
        </p:txBody>
      </p:sp>
    </p:spTree>
    <p:extLst>
      <p:ext uri="{BB962C8B-B14F-4D97-AF65-F5344CB8AC3E}">
        <p14:creationId xmlns:p14="http://schemas.microsoft.com/office/powerpoint/2010/main" val="261615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31254-D440-4CD5-B070-5713D46CA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9C4C9-B18F-4A43-86E5-97E274FF9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C1E76-3C98-4568-8C05-552445C9C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57752-B177-4224-AA8D-A35028020F80}" type="datetimeFigureOut">
              <a:rPr lang="en-US" smtClean="0"/>
              <a:t>9/13/2022</a:t>
            </a:fld>
            <a:endParaRPr lang="en-US"/>
          </a:p>
        </p:txBody>
      </p:sp>
      <p:sp>
        <p:nvSpPr>
          <p:cNvPr id="5" name="Footer Placeholder 4">
            <a:extLst>
              <a:ext uri="{FF2B5EF4-FFF2-40B4-BE49-F238E27FC236}">
                <a16:creationId xmlns:a16="http://schemas.microsoft.com/office/drawing/2014/main" id="{25E7444D-FCB3-444C-9569-07A80168A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41FCE-7095-496F-B6DE-D22D0E80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D4280-06F9-4065-BE9E-6A774CD9B2E3}" type="slidenum">
              <a:rPr lang="en-US" smtClean="0"/>
              <a:t>‹#›</a:t>
            </a:fld>
            <a:endParaRPr lang="en-US"/>
          </a:p>
        </p:txBody>
      </p:sp>
    </p:spTree>
    <p:extLst>
      <p:ext uri="{BB962C8B-B14F-4D97-AF65-F5344CB8AC3E}">
        <p14:creationId xmlns:p14="http://schemas.microsoft.com/office/powerpoint/2010/main" val="340118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oleObject" Target="../embeddings/oleObject2.bin"/><Relationship Id="rId10" Type="http://schemas.openxmlformats.org/officeDocument/2006/relationships/image" Target="../media/image35.png"/><Relationship Id="rId4" Type="http://schemas.openxmlformats.org/officeDocument/2006/relationships/image" Target="../media/image31.emf"/><Relationship Id="rId9"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www.usccb.org/resources/ethical-and-religious-directives-catholic-healthcare-services" TargetMode="External"/><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E1EC4F-62D9-4ADE-A955-EEF5BE90DB36}"/>
              </a:ext>
            </a:extLst>
          </p:cNvPr>
          <p:cNvSpPr>
            <a:spLocks noGrp="1"/>
          </p:cNvSpPr>
          <p:nvPr>
            <p:ph type="ctrTitle"/>
          </p:nvPr>
        </p:nvSpPr>
        <p:spPr>
          <a:xfrm>
            <a:off x="4038600" y="1939159"/>
            <a:ext cx="7644627" cy="2751086"/>
          </a:xfrm>
        </p:spPr>
        <p:txBody>
          <a:bodyPr>
            <a:normAutofit/>
          </a:bodyPr>
          <a:lstStyle/>
          <a:p>
            <a:pPr algn="r"/>
            <a:r>
              <a:rPr lang="en-US" dirty="0"/>
              <a:t>What MATTERS </a:t>
            </a:r>
            <a:br>
              <a:rPr lang="en-US" dirty="0"/>
            </a:br>
            <a:r>
              <a:rPr lang="en-US" dirty="0"/>
              <a:t>At End-Of-Life?</a:t>
            </a:r>
          </a:p>
        </p:txBody>
      </p:sp>
      <p:sp>
        <p:nvSpPr>
          <p:cNvPr id="3" name="Subtitle 2">
            <a:extLst>
              <a:ext uri="{FF2B5EF4-FFF2-40B4-BE49-F238E27FC236}">
                <a16:creationId xmlns:a16="http://schemas.microsoft.com/office/drawing/2014/main" id="{800DF8B5-6EBB-499E-9DF1-3A5B7497F34F}"/>
              </a:ext>
            </a:extLst>
          </p:cNvPr>
          <p:cNvSpPr>
            <a:spLocks noGrp="1"/>
          </p:cNvSpPr>
          <p:nvPr>
            <p:ph type="subTitle" idx="1"/>
          </p:nvPr>
        </p:nvSpPr>
        <p:spPr>
          <a:xfrm>
            <a:off x="4038600" y="4782320"/>
            <a:ext cx="7644627" cy="1329443"/>
          </a:xfrm>
        </p:spPr>
        <p:txBody>
          <a:bodyPr>
            <a:normAutofit fontScale="77500" lnSpcReduction="20000"/>
          </a:bodyPr>
          <a:lstStyle/>
          <a:p>
            <a:pPr algn="r"/>
            <a:r>
              <a:rPr lang="en-US" dirty="0"/>
              <a:t>Jeanne Chirico</a:t>
            </a:r>
          </a:p>
          <a:p>
            <a:pPr algn="r"/>
            <a:r>
              <a:rPr lang="en-US" dirty="0"/>
              <a:t>Hospice and Palliative Care Association of NYS</a:t>
            </a:r>
          </a:p>
          <a:p>
            <a:pPr algn="r"/>
            <a:r>
              <a:rPr lang="en-US" dirty="0"/>
              <a:t>For: HANYS</a:t>
            </a:r>
          </a:p>
          <a:p>
            <a:pPr algn="r"/>
            <a:r>
              <a:rPr lang="en-US" dirty="0"/>
              <a:t>June 6, 2022</a:t>
            </a:r>
          </a:p>
        </p:txBody>
      </p:sp>
    </p:spTree>
    <p:extLst>
      <p:ext uri="{BB962C8B-B14F-4D97-AF65-F5344CB8AC3E}">
        <p14:creationId xmlns:p14="http://schemas.microsoft.com/office/powerpoint/2010/main" val="305417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E027A-C0CB-4FFF-9E9D-B9799E5FE41C}"/>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Why ACP Matters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B4FFD4-0DBB-4DD7-B0A1-B0FDC6F79CB7}"/>
              </a:ext>
            </a:extLst>
          </p:cNvPr>
          <p:cNvSpPr>
            <a:spLocks noGrp="1"/>
          </p:cNvSpPr>
          <p:nvPr>
            <p:ph idx="1"/>
          </p:nvPr>
        </p:nvSpPr>
        <p:spPr>
          <a:xfrm>
            <a:off x="4447308" y="591344"/>
            <a:ext cx="6906491" cy="5585619"/>
          </a:xfrm>
        </p:spPr>
        <p:txBody>
          <a:bodyPr anchor="ctr">
            <a:normAutofit/>
          </a:bodyPr>
          <a:lstStyle/>
          <a:p>
            <a:r>
              <a:rPr lang="en-US" sz="2600" dirty="0"/>
              <a:t>We can’t plan for everything, but we can help others share what matters to them with the people who matter to them</a:t>
            </a:r>
          </a:p>
          <a:p>
            <a:r>
              <a:rPr lang="en-US" sz="2600" dirty="0"/>
              <a:t>We can help those around us make sure they  get the kind of healthcare that’s right for them through the end of life</a:t>
            </a:r>
          </a:p>
          <a:p>
            <a:r>
              <a:rPr lang="en-US" sz="2600" dirty="0"/>
              <a:t>We can assist individuals we work with to talk about what’s on their mind and in their hearts related to their future even when it’s scary and uncomfortable</a:t>
            </a:r>
          </a:p>
        </p:txBody>
      </p:sp>
    </p:spTree>
    <p:extLst>
      <p:ext uri="{BB962C8B-B14F-4D97-AF65-F5344CB8AC3E}">
        <p14:creationId xmlns:p14="http://schemas.microsoft.com/office/powerpoint/2010/main" val="282211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EC0BF45-38A3-417D-B5F1-4FDE32A38C70}"/>
              </a:ext>
            </a:extLst>
          </p:cNvPr>
          <p:cNvSpPr>
            <a:spLocks noGrp="1"/>
          </p:cNvSpPr>
          <p:nvPr>
            <p:ph type="title"/>
          </p:nvPr>
        </p:nvSpPr>
        <p:spPr>
          <a:xfrm>
            <a:off x="621792" y="1161288"/>
            <a:ext cx="3602736" cy="4526280"/>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Why Advance Care Planning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“Matters”</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3">
            <a:extLst>
              <a:ext uri="{FF2B5EF4-FFF2-40B4-BE49-F238E27FC236}">
                <a16:creationId xmlns:a16="http://schemas.microsoft.com/office/drawing/2014/main" id="{07CF5039-D2D5-3F0D-6E5E-218B0D6057E6}"/>
              </a:ext>
            </a:extLst>
          </p:cNvPr>
          <p:cNvGraphicFramePr>
            <a:graphicFrameLocks noGrp="1"/>
          </p:cNvGraphicFramePr>
          <p:nvPr>
            <p:ph sz="half" idx="2"/>
            <p:extLst>
              <p:ext uri="{D42A27DB-BD31-4B8C-83A1-F6EECF244321}">
                <p14:modId xmlns:p14="http://schemas.microsoft.com/office/powerpoint/2010/main" val="2507118422"/>
              </p:ext>
            </p:extLst>
          </p:nvPr>
        </p:nvGraphicFramePr>
        <p:xfrm>
          <a:off x="3996267" y="598311"/>
          <a:ext cx="7671477" cy="559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15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and AD?</a:t>
            </a:r>
          </a:p>
        </p:txBody>
      </p:sp>
      <p:sp>
        <p:nvSpPr>
          <p:cNvPr id="3" name="Content Placeholder 2"/>
          <p:cNvSpPr>
            <a:spLocks noGrp="1"/>
          </p:cNvSpPr>
          <p:nvPr>
            <p:ph idx="1"/>
          </p:nvPr>
        </p:nvSpPr>
        <p:spPr>
          <a:xfrm>
            <a:off x="1981200" y="1600201"/>
            <a:ext cx="8229600" cy="4495800"/>
          </a:xfrm>
        </p:spPr>
        <p:txBody>
          <a:bodyPr>
            <a:normAutofit/>
          </a:bodyPr>
          <a:lstStyle/>
          <a:p>
            <a:pPr marL="460375" indent="-457200" eaLnBrk="0" fontAlgn="base" hangingPunct="0">
              <a:spcBef>
                <a:spcPts val="550"/>
              </a:spcBef>
              <a:spcAft>
                <a:spcPct val="0"/>
              </a:spcAft>
              <a:defRPr/>
            </a:pPr>
            <a:r>
              <a:rPr lang="en-US" dirty="0"/>
              <a:t>12% of those age 18- 34</a:t>
            </a:r>
          </a:p>
          <a:p>
            <a:pPr marL="460375" indent="-457200" eaLnBrk="0" fontAlgn="base" hangingPunct="0">
              <a:spcBef>
                <a:spcPts val="550"/>
              </a:spcBef>
              <a:spcAft>
                <a:spcPct val="0"/>
              </a:spcAft>
              <a:defRPr/>
            </a:pPr>
            <a:r>
              <a:rPr lang="en-US" dirty="0"/>
              <a:t>51% of those over 65</a:t>
            </a:r>
          </a:p>
          <a:p>
            <a:pPr marL="460375" indent="-457200" eaLnBrk="0" fontAlgn="base" hangingPunct="0">
              <a:spcBef>
                <a:spcPts val="550"/>
              </a:spcBef>
              <a:spcAft>
                <a:spcPct val="0"/>
              </a:spcAft>
              <a:defRPr/>
            </a:pPr>
            <a:r>
              <a:rPr lang="en-US" dirty="0">
                <a:highlight>
                  <a:srgbClr val="FF00FF"/>
                </a:highlight>
              </a:rPr>
              <a:t>17% of those who are African American and Latino</a:t>
            </a:r>
          </a:p>
          <a:p>
            <a:pPr marL="460375" indent="-457200" eaLnBrk="0" fontAlgn="base" hangingPunct="0">
              <a:spcBef>
                <a:spcPts val="550"/>
              </a:spcBef>
              <a:spcAft>
                <a:spcPct val="0"/>
              </a:spcAft>
              <a:defRPr/>
            </a:pPr>
            <a:r>
              <a:rPr lang="en-US" dirty="0"/>
              <a:t>31% of those who are white</a:t>
            </a:r>
          </a:p>
          <a:p>
            <a:pPr marL="460375" indent="-457200" eaLnBrk="0" fontAlgn="base" hangingPunct="0">
              <a:spcBef>
                <a:spcPts val="550"/>
              </a:spcBef>
              <a:spcAft>
                <a:spcPct val="0"/>
              </a:spcAft>
              <a:defRPr/>
            </a:pPr>
            <a:r>
              <a:rPr lang="en-US" dirty="0">
                <a:highlight>
                  <a:srgbClr val="FF00FF"/>
                </a:highlight>
              </a:rPr>
              <a:t>21% of those with income under $25K</a:t>
            </a:r>
          </a:p>
          <a:p>
            <a:pPr marL="460375" indent="-457200" eaLnBrk="0" fontAlgn="base" hangingPunct="0">
              <a:spcBef>
                <a:spcPts val="550"/>
              </a:spcBef>
              <a:spcAft>
                <a:spcPct val="0"/>
              </a:spcAft>
              <a:defRPr/>
            </a:pPr>
            <a:r>
              <a:rPr lang="en-US" dirty="0"/>
              <a:t>32% of those with incomes over $75K</a:t>
            </a:r>
          </a:p>
          <a:p>
            <a:pPr marL="460375" indent="-457200" eaLnBrk="0" fontAlgn="base" hangingPunct="0">
              <a:spcBef>
                <a:spcPts val="550"/>
              </a:spcBef>
              <a:spcAft>
                <a:spcPct val="0"/>
              </a:spcAft>
              <a:defRPr/>
            </a:pPr>
            <a:r>
              <a:rPr lang="en-US" dirty="0">
                <a:highlight>
                  <a:srgbClr val="FF00FF"/>
                </a:highlight>
              </a:rPr>
              <a:t>14% of those who have not completed high school</a:t>
            </a:r>
          </a:p>
          <a:p>
            <a:pPr marL="460375" indent="-457200" eaLnBrk="0" fontAlgn="base" hangingPunct="0">
              <a:spcBef>
                <a:spcPts val="550"/>
              </a:spcBef>
              <a:spcAft>
                <a:spcPct val="0"/>
              </a:spcAft>
              <a:defRPr/>
            </a:pPr>
            <a:r>
              <a:rPr lang="en-US" dirty="0"/>
              <a:t>38% of those with post graduate degrees</a:t>
            </a:r>
          </a:p>
          <a:p>
            <a:pPr marL="3175" indent="0" eaLnBrk="0" fontAlgn="base" hangingPunct="0">
              <a:spcBef>
                <a:spcPts val="550"/>
              </a:spcBef>
              <a:spcAft>
                <a:spcPct val="0"/>
              </a:spcAft>
              <a:buClr>
                <a:srgbClr val="3891A7"/>
              </a:buClr>
              <a:buNone/>
              <a:defRPr/>
            </a:pPr>
            <a:endParaRPr lang="en-US" dirty="0"/>
          </a:p>
        </p:txBody>
      </p:sp>
      <p:pic>
        <p:nvPicPr>
          <p:cNvPr id="4" name="Picture 3" descr="HospiceLOGO skype.jpg"/>
          <p:cNvPicPr>
            <a:picLocks noChangeAspect="1"/>
          </p:cNvPicPr>
          <p:nvPr/>
        </p:nvPicPr>
        <p:blipFill>
          <a:blip r:embed="rId2" cstate="print"/>
          <a:stretch>
            <a:fillRect/>
          </a:stretch>
        </p:blipFill>
        <p:spPr>
          <a:xfrm>
            <a:off x="9125574" y="5867400"/>
            <a:ext cx="1085227" cy="914400"/>
          </a:xfrm>
          <a:prstGeom prst="rect">
            <a:avLst/>
          </a:prstGeom>
        </p:spPr>
      </p:pic>
      <p:cxnSp>
        <p:nvCxnSpPr>
          <p:cNvPr id="5" name="Straight Connector 4"/>
          <p:cNvCxnSpPr/>
          <p:nvPr/>
        </p:nvCxnSpPr>
        <p:spPr>
          <a:xfrm>
            <a:off x="1524000" y="63246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94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94CA84-2AA9-4A22-9C4A-49602584C4A1}"/>
              </a:ext>
            </a:extLst>
          </p:cNvPr>
          <p:cNvSpPr>
            <a:spLocks noGrp="1"/>
          </p:cNvSpPr>
          <p:nvPr>
            <p:ph type="title" idx="4294967295"/>
          </p:nvPr>
        </p:nvSpPr>
        <p:spPr>
          <a:xfrm>
            <a:off x="1014984" y="891712"/>
            <a:ext cx="5309616" cy="5160789"/>
          </a:xfrm>
          <a:solidFill>
            <a:schemeClr val="accent1"/>
          </a:solidFill>
        </p:spPr>
        <p:txBody>
          <a:bodyPr vert="horz" lIns="91440" tIns="45720" rIns="91440" bIns="45720" rtlCol="0" anchor="ctr">
            <a:normAutofit/>
          </a:bodyPr>
          <a:lstStyle/>
          <a:p>
            <a:r>
              <a:rPr lang="en-US" kern="1200" dirty="0">
                <a:solidFill>
                  <a:schemeClr val="bg1"/>
                </a:solidFill>
                <a:latin typeface="+mj-lt"/>
                <a:ea typeface="+mj-ea"/>
                <a:cs typeface="+mj-cs"/>
              </a:rPr>
              <a:t>Decedents residing in Low Health Literacy areas, compared to those in High Health Literacy areas, had 31% higher odds of aggressive EOL care</a:t>
            </a:r>
          </a:p>
        </p:txBody>
      </p:sp>
      <p:sp>
        <p:nvSpPr>
          <p:cNvPr id="7" name="Text Placeholder 6">
            <a:extLst>
              <a:ext uri="{FF2B5EF4-FFF2-40B4-BE49-F238E27FC236}">
                <a16:creationId xmlns:a16="http://schemas.microsoft.com/office/drawing/2014/main" id="{06CED047-2CF0-419D-A5AB-ADEE1E610103}"/>
              </a:ext>
            </a:extLst>
          </p:cNvPr>
          <p:cNvSpPr>
            <a:spLocks noGrp="1"/>
          </p:cNvSpPr>
          <p:nvPr>
            <p:ph idx="4294967295"/>
          </p:nvPr>
        </p:nvSpPr>
        <p:spPr>
          <a:xfrm>
            <a:off x="6412302" y="891713"/>
            <a:ext cx="4584882" cy="5160790"/>
          </a:xfrm>
          <a:solidFill>
            <a:schemeClr val="accent1">
              <a:lumMod val="60000"/>
              <a:lumOff val="40000"/>
            </a:schemeClr>
          </a:solidFill>
        </p:spPr>
        <p:txBody>
          <a:bodyPr vert="horz" lIns="91440" tIns="45720" rIns="91440" bIns="45720" rtlCol="0" anchor="ctr">
            <a:normAutofit/>
          </a:bodyPr>
          <a:lstStyle/>
          <a:p>
            <a:pPr marL="0"/>
            <a:r>
              <a:rPr lang="en-US" sz="1800">
                <a:solidFill>
                  <a:schemeClr val="bg1"/>
                </a:solidFill>
              </a:rPr>
              <a:t>“Associations Between Health Literacy and End-of-Life Care Intensity Among Medicare Beneficiaries”, Qingying Luo, MPH, Kewei Shi, MPH, Peiyin Hung, PhD, Shi-Yi Wang, MD, PhDFirst Published January 21, 2021</a:t>
            </a:r>
          </a:p>
        </p:txBody>
      </p:sp>
    </p:spTree>
    <p:extLst>
      <p:ext uri="{BB962C8B-B14F-4D97-AF65-F5344CB8AC3E}">
        <p14:creationId xmlns:p14="http://schemas.microsoft.com/office/powerpoint/2010/main" val="68894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111" y="341062"/>
            <a:ext cx="7484533" cy="1030540"/>
          </a:xfrm>
          <a:solidFill>
            <a:schemeClr val="accent2">
              <a:lumMod val="60000"/>
              <a:lumOff val="40000"/>
            </a:schemeClr>
          </a:solidFill>
        </p:spPr>
        <p:txBody>
          <a:bodyPr/>
          <a:lstStyle/>
          <a:p>
            <a:pPr algn="ctr"/>
            <a:r>
              <a:rPr lang="en-US" dirty="0"/>
              <a:t>Consumer Resistance</a:t>
            </a:r>
          </a:p>
        </p:txBody>
      </p:sp>
      <p:graphicFrame>
        <p:nvGraphicFramePr>
          <p:cNvPr id="7" name="Content Placeholder 2">
            <a:extLst>
              <a:ext uri="{FF2B5EF4-FFF2-40B4-BE49-F238E27FC236}">
                <a16:creationId xmlns:a16="http://schemas.microsoft.com/office/drawing/2014/main" id="{3CDEA475-0432-C093-5973-0389FB10ABC3}"/>
              </a:ext>
            </a:extLst>
          </p:cNvPr>
          <p:cNvGraphicFramePr>
            <a:graphicFrameLocks noGrp="1"/>
          </p:cNvGraphicFramePr>
          <p:nvPr>
            <p:ph idx="1"/>
            <p:extLst>
              <p:ext uri="{D42A27DB-BD31-4B8C-83A1-F6EECF244321}">
                <p14:modId xmlns:p14="http://schemas.microsoft.com/office/powerpoint/2010/main" val="1507177545"/>
              </p:ext>
            </p:extLst>
          </p:nvPr>
        </p:nvGraphicFramePr>
        <p:xfrm>
          <a:off x="2063044" y="1524001"/>
          <a:ext cx="82296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ospiceLOGO skype.jpg"/>
          <p:cNvPicPr>
            <a:picLocks noChangeAspect="1"/>
          </p:cNvPicPr>
          <p:nvPr/>
        </p:nvPicPr>
        <p:blipFill>
          <a:blip r:embed="rId7" cstate="print"/>
          <a:stretch>
            <a:fillRect/>
          </a:stretch>
        </p:blipFill>
        <p:spPr>
          <a:xfrm>
            <a:off x="9296401" y="5715000"/>
            <a:ext cx="1085227" cy="914400"/>
          </a:xfrm>
          <a:prstGeom prst="rect">
            <a:avLst/>
          </a:prstGeom>
        </p:spPr>
      </p:pic>
      <p:cxnSp>
        <p:nvCxnSpPr>
          <p:cNvPr id="5" name="Straight Connector 4"/>
          <p:cNvCxnSpPr/>
          <p:nvPr/>
        </p:nvCxnSpPr>
        <p:spPr>
          <a:xfrm>
            <a:off x="1524000" y="63246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5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6000">
              <a:schemeClr val="accent2"/>
            </a:gs>
            <a:gs pos="21000">
              <a:schemeClr val="accent1">
                <a:lumMod val="45000"/>
                <a:lumOff val="55000"/>
              </a:schemeClr>
            </a:gs>
            <a:gs pos="1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72638" y="408797"/>
            <a:ext cx="8009563" cy="1117133"/>
          </a:xfrm>
          <a:prstGeom prst="rect">
            <a:avLst/>
          </a:prstGeom>
          <a:solidFill>
            <a:srgbClr val="009999"/>
          </a:solidFill>
        </p:spPr>
        <p:txBody>
          <a:bodyPr vert="horz" wrap="square" lIns="0" tIns="9049" rIns="0" bIns="0" rtlCol="0" anchor="ctr">
            <a:spAutoFit/>
          </a:bodyPr>
          <a:lstStyle/>
          <a:p>
            <a:pPr marL="9525" algn="ctr">
              <a:spcBef>
                <a:spcPts val="71"/>
              </a:spcBef>
            </a:pPr>
            <a:r>
              <a:rPr lang="en-US" sz="4000" b="1" spc="-4" dirty="0">
                <a:solidFill>
                  <a:schemeClr val="bg1"/>
                </a:solidFill>
              </a:rPr>
              <a:t>E</a:t>
            </a:r>
            <a:r>
              <a:rPr sz="4000" b="1" spc="-4" dirty="0">
                <a:solidFill>
                  <a:schemeClr val="bg1"/>
                </a:solidFill>
              </a:rPr>
              <a:t>nd-of-life conversations </a:t>
            </a:r>
            <a:r>
              <a:rPr lang="en-US" sz="4000" b="1" spc="-4" dirty="0">
                <a:solidFill>
                  <a:schemeClr val="bg1"/>
                </a:solidFill>
              </a:rPr>
              <a:t>and related </a:t>
            </a:r>
            <a:r>
              <a:rPr sz="4000" b="1" spc="-4" dirty="0">
                <a:solidFill>
                  <a:schemeClr val="bg1"/>
                </a:solidFill>
              </a:rPr>
              <a:t>clinical</a:t>
            </a:r>
            <a:r>
              <a:rPr sz="4000" b="1" spc="60" dirty="0">
                <a:solidFill>
                  <a:schemeClr val="bg1"/>
                </a:solidFill>
              </a:rPr>
              <a:t> </a:t>
            </a:r>
            <a:r>
              <a:rPr sz="4000" b="1" spc="-4" dirty="0">
                <a:solidFill>
                  <a:schemeClr val="bg1"/>
                </a:solidFill>
              </a:rPr>
              <a:t>outcomes</a:t>
            </a:r>
          </a:p>
        </p:txBody>
      </p:sp>
      <p:sp>
        <p:nvSpPr>
          <p:cNvPr id="3" name="object 3"/>
          <p:cNvSpPr txBox="1"/>
          <p:nvPr/>
        </p:nvSpPr>
        <p:spPr>
          <a:xfrm>
            <a:off x="3127248" y="5532188"/>
            <a:ext cx="6327648" cy="387286"/>
          </a:xfrm>
          <a:prstGeom prst="rect">
            <a:avLst/>
          </a:prstGeom>
        </p:spPr>
        <p:txBody>
          <a:bodyPr vert="horz" wrap="square" lIns="0" tIns="9525" rIns="0" bIns="0" rtlCol="0">
            <a:spAutoFit/>
          </a:bodyPr>
          <a:lstStyle/>
          <a:p>
            <a:pPr marL="9525" marR="3810" indent="-476">
              <a:lnSpc>
                <a:spcPct val="105700"/>
              </a:lnSpc>
              <a:spcBef>
                <a:spcPts val="75"/>
              </a:spcBef>
            </a:pPr>
            <a:r>
              <a:rPr sz="1200" dirty="0">
                <a:solidFill>
                  <a:srgbClr val="63666A"/>
                </a:solidFill>
                <a:latin typeface="Arial"/>
                <a:cs typeface="Arial"/>
              </a:rPr>
              <a:t>Wright, </a:t>
            </a:r>
            <a:r>
              <a:rPr sz="1200" spc="-4" dirty="0">
                <a:solidFill>
                  <a:srgbClr val="63666A"/>
                </a:solidFill>
                <a:latin typeface="Arial"/>
                <a:cs typeface="Arial"/>
              </a:rPr>
              <a:t>AA et al, “Association </a:t>
            </a:r>
            <a:r>
              <a:rPr sz="1200" spc="-8" dirty="0">
                <a:solidFill>
                  <a:srgbClr val="63666A"/>
                </a:solidFill>
                <a:latin typeface="Arial"/>
                <a:cs typeface="Arial"/>
              </a:rPr>
              <a:t>between end-of-life </a:t>
            </a:r>
            <a:r>
              <a:rPr sz="1200" spc="-4" dirty="0">
                <a:solidFill>
                  <a:srgbClr val="63666A"/>
                </a:solidFill>
                <a:latin typeface="Arial"/>
                <a:cs typeface="Arial"/>
              </a:rPr>
              <a:t>discussions, </a:t>
            </a:r>
            <a:r>
              <a:rPr sz="1200" spc="-8" dirty="0">
                <a:solidFill>
                  <a:srgbClr val="63666A"/>
                </a:solidFill>
                <a:latin typeface="Arial"/>
                <a:cs typeface="Arial"/>
              </a:rPr>
              <a:t>patient </a:t>
            </a:r>
            <a:r>
              <a:rPr sz="1200" spc="-4" dirty="0">
                <a:solidFill>
                  <a:srgbClr val="63666A"/>
                </a:solidFill>
                <a:latin typeface="Arial"/>
                <a:cs typeface="Arial"/>
              </a:rPr>
              <a:t>mental </a:t>
            </a:r>
            <a:r>
              <a:rPr sz="1200" spc="-8" dirty="0">
                <a:solidFill>
                  <a:srgbClr val="63666A"/>
                </a:solidFill>
                <a:latin typeface="Arial"/>
                <a:cs typeface="Arial"/>
              </a:rPr>
              <a:t>health, </a:t>
            </a:r>
            <a:r>
              <a:rPr sz="1200" spc="-4" dirty="0">
                <a:solidFill>
                  <a:srgbClr val="63666A"/>
                </a:solidFill>
                <a:latin typeface="Arial"/>
                <a:cs typeface="Arial"/>
              </a:rPr>
              <a:t>medical care </a:t>
            </a:r>
            <a:r>
              <a:rPr sz="1200" spc="-8" dirty="0">
                <a:solidFill>
                  <a:srgbClr val="63666A"/>
                </a:solidFill>
                <a:latin typeface="Arial"/>
                <a:cs typeface="Arial"/>
              </a:rPr>
              <a:t>near death, and </a:t>
            </a:r>
            <a:r>
              <a:rPr sz="1200" spc="-4" dirty="0">
                <a:solidFill>
                  <a:srgbClr val="63666A"/>
                </a:solidFill>
                <a:latin typeface="Arial"/>
                <a:cs typeface="Arial"/>
              </a:rPr>
              <a:t>caregiver </a:t>
            </a:r>
            <a:r>
              <a:rPr sz="1200" spc="-8" dirty="0">
                <a:solidFill>
                  <a:srgbClr val="63666A"/>
                </a:solidFill>
                <a:latin typeface="Arial"/>
                <a:cs typeface="Arial"/>
              </a:rPr>
              <a:t>bereavement </a:t>
            </a:r>
            <a:r>
              <a:rPr sz="1200" spc="-4" dirty="0">
                <a:solidFill>
                  <a:srgbClr val="63666A"/>
                </a:solidFill>
                <a:latin typeface="Arial"/>
                <a:cs typeface="Arial"/>
              </a:rPr>
              <a:t>adjustment, </a:t>
            </a:r>
            <a:r>
              <a:rPr sz="1200" spc="-8" dirty="0">
                <a:solidFill>
                  <a:srgbClr val="63666A"/>
                </a:solidFill>
                <a:latin typeface="Arial"/>
                <a:cs typeface="Arial"/>
              </a:rPr>
              <a:t>JAMA. 2008;300(14): </a:t>
            </a:r>
            <a:r>
              <a:rPr sz="1200" spc="127" dirty="0">
                <a:solidFill>
                  <a:srgbClr val="63666A"/>
                </a:solidFill>
                <a:latin typeface="Arial"/>
                <a:cs typeface="Arial"/>
              </a:rPr>
              <a:t> </a:t>
            </a:r>
            <a:r>
              <a:rPr sz="1200" spc="-8" dirty="0">
                <a:solidFill>
                  <a:srgbClr val="63666A"/>
                </a:solidFill>
                <a:latin typeface="Arial"/>
                <a:cs typeface="Arial"/>
              </a:rPr>
              <a:t>1665‒1673.</a:t>
            </a:r>
            <a:endParaRPr sz="1200" dirty="0">
              <a:latin typeface="Arial"/>
              <a:cs typeface="Arial"/>
            </a:endParaRPr>
          </a:p>
        </p:txBody>
      </p:sp>
      <p:grpSp>
        <p:nvGrpSpPr>
          <p:cNvPr id="4" name="object 4"/>
          <p:cNvGrpSpPr/>
          <p:nvPr/>
        </p:nvGrpSpPr>
        <p:grpSpPr>
          <a:xfrm>
            <a:off x="3461385" y="1888236"/>
            <a:ext cx="664369" cy="687229"/>
            <a:chOff x="1059177" y="1374645"/>
            <a:chExt cx="885825" cy="916305"/>
          </a:xfrm>
        </p:grpSpPr>
        <p:sp>
          <p:nvSpPr>
            <p:cNvPr id="5" name="object 5"/>
            <p:cNvSpPr/>
            <p:nvPr/>
          </p:nvSpPr>
          <p:spPr>
            <a:xfrm>
              <a:off x="1059177" y="1374645"/>
              <a:ext cx="885434" cy="915923"/>
            </a:xfrm>
            <a:prstGeom prst="rect">
              <a:avLst/>
            </a:prstGeom>
            <a:blipFill>
              <a:blip r:embed="rId2" cstate="print"/>
              <a:stretch>
                <a:fillRect/>
              </a:stretch>
            </a:blipFill>
          </p:spPr>
          <p:txBody>
            <a:bodyPr wrap="square" lIns="0" tIns="0" rIns="0" bIns="0" rtlCol="0"/>
            <a:lstStyle/>
            <a:p>
              <a:endParaRPr sz="1350" dirty="0"/>
            </a:p>
          </p:txBody>
        </p:sp>
        <p:sp>
          <p:nvSpPr>
            <p:cNvPr id="6" name="object 6"/>
            <p:cNvSpPr/>
            <p:nvPr/>
          </p:nvSpPr>
          <p:spPr>
            <a:xfrm>
              <a:off x="1163953" y="1509805"/>
              <a:ext cx="643889" cy="643890"/>
            </a:xfrm>
            <a:prstGeom prst="rect">
              <a:avLst/>
            </a:prstGeom>
            <a:blipFill>
              <a:blip r:embed="rId3" cstate="print"/>
              <a:stretch>
                <a:fillRect/>
              </a:stretch>
            </a:blipFill>
          </p:spPr>
          <p:txBody>
            <a:bodyPr wrap="square" lIns="0" tIns="0" rIns="0" bIns="0" rtlCol="0"/>
            <a:lstStyle/>
            <a:p>
              <a:endParaRPr sz="1350" dirty="0"/>
            </a:p>
          </p:txBody>
        </p:sp>
        <p:sp>
          <p:nvSpPr>
            <p:cNvPr id="7" name="object 7"/>
            <p:cNvSpPr/>
            <p:nvPr/>
          </p:nvSpPr>
          <p:spPr>
            <a:xfrm>
              <a:off x="1192528" y="1538380"/>
              <a:ext cx="586740" cy="586740"/>
            </a:xfrm>
            <a:custGeom>
              <a:avLst/>
              <a:gdLst/>
              <a:ahLst/>
              <a:cxnLst/>
              <a:rect l="l" t="t" r="r" b="b"/>
              <a:pathLst>
                <a:path w="586739"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50">
              <a:solidFill>
                <a:srgbClr val="FFFFFF"/>
              </a:solidFill>
            </a:ln>
          </p:spPr>
          <p:txBody>
            <a:bodyPr wrap="square" lIns="0" tIns="0" rIns="0" bIns="0" rtlCol="0"/>
            <a:lstStyle/>
            <a:p>
              <a:endParaRPr sz="1350" dirty="0"/>
            </a:p>
          </p:txBody>
        </p:sp>
      </p:grpSp>
      <p:grpSp>
        <p:nvGrpSpPr>
          <p:cNvPr id="8" name="object 8"/>
          <p:cNvGrpSpPr/>
          <p:nvPr/>
        </p:nvGrpSpPr>
        <p:grpSpPr>
          <a:xfrm>
            <a:off x="4981575" y="1888236"/>
            <a:ext cx="687229" cy="687229"/>
            <a:chOff x="3086097" y="1374645"/>
            <a:chExt cx="916305" cy="916305"/>
          </a:xfrm>
        </p:grpSpPr>
        <p:sp>
          <p:nvSpPr>
            <p:cNvPr id="9" name="object 9"/>
            <p:cNvSpPr/>
            <p:nvPr/>
          </p:nvSpPr>
          <p:spPr>
            <a:xfrm>
              <a:off x="3086097" y="1374645"/>
              <a:ext cx="915923" cy="915923"/>
            </a:xfrm>
            <a:prstGeom prst="rect">
              <a:avLst/>
            </a:prstGeom>
            <a:blipFill>
              <a:blip r:embed="rId4" cstate="print"/>
              <a:stretch>
                <a:fillRect/>
              </a:stretch>
            </a:blipFill>
          </p:spPr>
          <p:txBody>
            <a:bodyPr wrap="square" lIns="0" tIns="0" rIns="0" bIns="0" rtlCol="0"/>
            <a:lstStyle/>
            <a:p>
              <a:endParaRPr sz="1350" dirty="0"/>
            </a:p>
          </p:txBody>
        </p:sp>
        <p:sp>
          <p:nvSpPr>
            <p:cNvPr id="10" name="object 10"/>
            <p:cNvSpPr/>
            <p:nvPr/>
          </p:nvSpPr>
          <p:spPr>
            <a:xfrm>
              <a:off x="3221280" y="1509805"/>
              <a:ext cx="643889" cy="643889"/>
            </a:xfrm>
            <a:prstGeom prst="rect">
              <a:avLst/>
            </a:prstGeom>
            <a:blipFill>
              <a:blip r:embed="rId5" cstate="print"/>
              <a:stretch>
                <a:fillRect/>
              </a:stretch>
            </a:blipFill>
          </p:spPr>
          <p:txBody>
            <a:bodyPr wrap="square" lIns="0" tIns="0" rIns="0" bIns="0" rtlCol="0"/>
            <a:lstStyle/>
            <a:p>
              <a:endParaRPr sz="1350" dirty="0"/>
            </a:p>
          </p:txBody>
        </p:sp>
        <p:sp>
          <p:nvSpPr>
            <p:cNvPr id="11" name="object 11"/>
            <p:cNvSpPr/>
            <p:nvPr/>
          </p:nvSpPr>
          <p:spPr>
            <a:xfrm>
              <a:off x="3249855" y="1538380"/>
              <a:ext cx="586740" cy="586740"/>
            </a:xfrm>
            <a:custGeom>
              <a:avLst/>
              <a:gdLst/>
              <a:ahLst/>
              <a:cxnLst/>
              <a:rect l="l" t="t" r="r" b="b"/>
              <a:pathLst>
                <a:path w="586739"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49">
              <a:solidFill>
                <a:srgbClr val="FFFFFF"/>
              </a:solidFill>
            </a:ln>
          </p:spPr>
          <p:txBody>
            <a:bodyPr wrap="square" lIns="0" tIns="0" rIns="0" bIns="0" rtlCol="0"/>
            <a:lstStyle/>
            <a:p>
              <a:endParaRPr sz="1350" dirty="0"/>
            </a:p>
          </p:txBody>
        </p:sp>
      </p:grpSp>
      <p:grpSp>
        <p:nvGrpSpPr>
          <p:cNvPr id="12" name="object 12"/>
          <p:cNvGrpSpPr/>
          <p:nvPr/>
        </p:nvGrpSpPr>
        <p:grpSpPr>
          <a:xfrm>
            <a:off x="6524624" y="1888236"/>
            <a:ext cx="687229" cy="687229"/>
            <a:chOff x="5143496" y="1374645"/>
            <a:chExt cx="916305" cy="916305"/>
          </a:xfrm>
        </p:grpSpPr>
        <p:sp>
          <p:nvSpPr>
            <p:cNvPr id="13" name="object 13"/>
            <p:cNvSpPr/>
            <p:nvPr/>
          </p:nvSpPr>
          <p:spPr>
            <a:xfrm>
              <a:off x="5143496" y="1374645"/>
              <a:ext cx="915923" cy="915923"/>
            </a:xfrm>
            <a:prstGeom prst="rect">
              <a:avLst/>
            </a:prstGeom>
            <a:blipFill>
              <a:blip r:embed="rId6" cstate="print"/>
              <a:stretch>
                <a:fillRect/>
              </a:stretch>
            </a:blipFill>
          </p:spPr>
          <p:txBody>
            <a:bodyPr wrap="square" lIns="0" tIns="0" rIns="0" bIns="0" rtlCol="0"/>
            <a:lstStyle/>
            <a:p>
              <a:endParaRPr sz="1350" dirty="0"/>
            </a:p>
          </p:txBody>
        </p:sp>
        <p:sp>
          <p:nvSpPr>
            <p:cNvPr id="14" name="object 14"/>
            <p:cNvSpPr/>
            <p:nvPr/>
          </p:nvSpPr>
          <p:spPr>
            <a:xfrm>
              <a:off x="5278606" y="1509805"/>
              <a:ext cx="643889" cy="643890"/>
            </a:xfrm>
            <a:prstGeom prst="rect">
              <a:avLst/>
            </a:prstGeom>
            <a:blipFill>
              <a:blip r:embed="rId7" cstate="print"/>
              <a:stretch>
                <a:fillRect/>
              </a:stretch>
            </a:blipFill>
          </p:spPr>
          <p:txBody>
            <a:bodyPr wrap="square" lIns="0" tIns="0" rIns="0" bIns="0" rtlCol="0"/>
            <a:lstStyle/>
            <a:p>
              <a:endParaRPr sz="1350" dirty="0"/>
            </a:p>
          </p:txBody>
        </p:sp>
        <p:sp>
          <p:nvSpPr>
            <p:cNvPr id="15" name="object 15"/>
            <p:cNvSpPr/>
            <p:nvPr/>
          </p:nvSpPr>
          <p:spPr>
            <a:xfrm>
              <a:off x="5307181" y="1538380"/>
              <a:ext cx="586740" cy="586740"/>
            </a:xfrm>
            <a:custGeom>
              <a:avLst/>
              <a:gdLst/>
              <a:ahLst/>
              <a:cxnLst/>
              <a:rect l="l" t="t" r="r" b="b"/>
              <a:pathLst>
                <a:path w="586739"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50">
              <a:solidFill>
                <a:srgbClr val="FFFFFF"/>
              </a:solidFill>
            </a:ln>
          </p:spPr>
          <p:txBody>
            <a:bodyPr wrap="square" lIns="0" tIns="0" rIns="0" bIns="0" rtlCol="0"/>
            <a:lstStyle/>
            <a:p>
              <a:endParaRPr sz="1350" dirty="0"/>
            </a:p>
          </p:txBody>
        </p:sp>
      </p:grpSp>
      <p:grpSp>
        <p:nvGrpSpPr>
          <p:cNvPr id="16" name="object 16"/>
          <p:cNvGrpSpPr/>
          <p:nvPr/>
        </p:nvGrpSpPr>
        <p:grpSpPr>
          <a:xfrm>
            <a:off x="8067674" y="1888236"/>
            <a:ext cx="687229" cy="687229"/>
            <a:chOff x="7200896" y="1374645"/>
            <a:chExt cx="916305" cy="916305"/>
          </a:xfrm>
        </p:grpSpPr>
        <p:sp>
          <p:nvSpPr>
            <p:cNvPr id="17" name="object 17"/>
            <p:cNvSpPr/>
            <p:nvPr/>
          </p:nvSpPr>
          <p:spPr>
            <a:xfrm>
              <a:off x="7200896" y="1374645"/>
              <a:ext cx="915923" cy="915923"/>
            </a:xfrm>
            <a:prstGeom prst="rect">
              <a:avLst/>
            </a:prstGeom>
            <a:blipFill>
              <a:blip r:embed="rId8" cstate="print"/>
              <a:stretch>
                <a:fillRect/>
              </a:stretch>
            </a:blipFill>
          </p:spPr>
          <p:txBody>
            <a:bodyPr wrap="square" lIns="0" tIns="0" rIns="0" bIns="0" rtlCol="0"/>
            <a:lstStyle/>
            <a:p>
              <a:endParaRPr sz="1350" dirty="0"/>
            </a:p>
          </p:txBody>
        </p:sp>
        <p:sp>
          <p:nvSpPr>
            <p:cNvPr id="18" name="object 18"/>
            <p:cNvSpPr/>
            <p:nvPr/>
          </p:nvSpPr>
          <p:spPr>
            <a:xfrm>
              <a:off x="7335931" y="1509805"/>
              <a:ext cx="643890" cy="643890"/>
            </a:xfrm>
            <a:prstGeom prst="rect">
              <a:avLst/>
            </a:prstGeom>
            <a:blipFill>
              <a:blip r:embed="rId9" cstate="print"/>
              <a:stretch>
                <a:fillRect/>
              </a:stretch>
            </a:blipFill>
          </p:spPr>
          <p:txBody>
            <a:bodyPr wrap="square" lIns="0" tIns="0" rIns="0" bIns="0" rtlCol="0"/>
            <a:lstStyle/>
            <a:p>
              <a:endParaRPr sz="1350" dirty="0"/>
            </a:p>
          </p:txBody>
        </p:sp>
        <p:sp>
          <p:nvSpPr>
            <p:cNvPr id="19" name="object 19"/>
            <p:cNvSpPr/>
            <p:nvPr/>
          </p:nvSpPr>
          <p:spPr>
            <a:xfrm>
              <a:off x="7364506" y="1538380"/>
              <a:ext cx="586740" cy="586740"/>
            </a:xfrm>
            <a:custGeom>
              <a:avLst/>
              <a:gdLst/>
              <a:ahLst/>
              <a:cxnLst/>
              <a:rect l="l" t="t" r="r" b="b"/>
              <a:pathLst>
                <a:path w="586740"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50">
              <a:solidFill>
                <a:srgbClr val="FFFFFF"/>
              </a:solidFill>
            </a:ln>
          </p:spPr>
          <p:txBody>
            <a:bodyPr wrap="square" lIns="0" tIns="0" rIns="0" bIns="0" rtlCol="0"/>
            <a:lstStyle/>
            <a:p>
              <a:endParaRPr sz="1350" dirty="0"/>
            </a:p>
          </p:txBody>
        </p:sp>
      </p:grpSp>
      <p:grpSp>
        <p:nvGrpSpPr>
          <p:cNvPr id="20" name="object 20"/>
          <p:cNvGrpSpPr/>
          <p:nvPr/>
        </p:nvGrpSpPr>
        <p:grpSpPr>
          <a:xfrm>
            <a:off x="3461385" y="3605021"/>
            <a:ext cx="664369" cy="687229"/>
            <a:chOff x="1059177" y="3663692"/>
            <a:chExt cx="885825" cy="916305"/>
          </a:xfrm>
        </p:grpSpPr>
        <p:sp>
          <p:nvSpPr>
            <p:cNvPr id="21" name="object 21"/>
            <p:cNvSpPr/>
            <p:nvPr/>
          </p:nvSpPr>
          <p:spPr>
            <a:xfrm>
              <a:off x="1059177" y="3663692"/>
              <a:ext cx="885434" cy="915914"/>
            </a:xfrm>
            <a:prstGeom prst="rect">
              <a:avLst/>
            </a:prstGeom>
            <a:blipFill>
              <a:blip r:embed="rId10" cstate="print"/>
              <a:stretch>
                <a:fillRect/>
              </a:stretch>
            </a:blipFill>
          </p:spPr>
          <p:txBody>
            <a:bodyPr wrap="square" lIns="0" tIns="0" rIns="0" bIns="0" rtlCol="0"/>
            <a:lstStyle/>
            <a:p>
              <a:endParaRPr sz="1350" dirty="0"/>
            </a:p>
          </p:txBody>
        </p:sp>
        <p:sp>
          <p:nvSpPr>
            <p:cNvPr id="22" name="object 22"/>
            <p:cNvSpPr/>
            <p:nvPr/>
          </p:nvSpPr>
          <p:spPr>
            <a:xfrm>
              <a:off x="1163953" y="3798779"/>
              <a:ext cx="643889" cy="643889"/>
            </a:xfrm>
            <a:prstGeom prst="rect">
              <a:avLst/>
            </a:prstGeom>
            <a:blipFill>
              <a:blip r:embed="rId11" cstate="print"/>
              <a:stretch>
                <a:fillRect/>
              </a:stretch>
            </a:blipFill>
          </p:spPr>
          <p:txBody>
            <a:bodyPr wrap="square" lIns="0" tIns="0" rIns="0" bIns="0" rtlCol="0"/>
            <a:lstStyle/>
            <a:p>
              <a:endParaRPr sz="1350" dirty="0"/>
            </a:p>
          </p:txBody>
        </p:sp>
        <p:sp>
          <p:nvSpPr>
            <p:cNvPr id="23" name="object 23"/>
            <p:cNvSpPr/>
            <p:nvPr/>
          </p:nvSpPr>
          <p:spPr>
            <a:xfrm>
              <a:off x="1192528" y="3827354"/>
              <a:ext cx="586740" cy="586740"/>
            </a:xfrm>
            <a:custGeom>
              <a:avLst/>
              <a:gdLst/>
              <a:ahLst/>
              <a:cxnLst/>
              <a:rect l="l" t="t" r="r" b="b"/>
              <a:pathLst>
                <a:path w="586739"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50">
              <a:solidFill>
                <a:srgbClr val="FFFFFF"/>
              </a:solidFill>
            </a:ln>
          </p:spPr>
          <p:txBody>
            <a:bodyPr wrap="square" lIns="0" tIns="0" rIns="0" bIns="0" rtlCol="0"/>
            <a:lstStyle/>
            <a:p>
              <a:endParaRPr sz="1350" dirty="0"/>
            </a:p>
          </p:txBody>
        </p:sp>
      </p:grpSp>
      <p:grpSp>
        <p:nvGrpSpPr>
          <p:cNvPr id="24" name="object 24"/>
          <p:cNvGrpSpPr/>
          <p:nvPr/>
        </p:nvGrpSpPr>
        <p:grpSpPr>
          <a:xfrm>
            <a:off x="4981575" y="3605021"/>
            <a:ext cx="687229" cy="687229"/>
            <a:chOff x="3086097" y="3663692"/>
            <a:chExt cx="916305" cy="916305"/>
          </a:xfrm>
        </p:grpSpPr>
        <p:sp>
          <p:nvSpPr>
            <p:cNvPr id="25" name="object 25"/>
            <p:cNvSpPr/>
            <p:nvPr/>
          </p:nvSpPr>
          <p:spPr>
            <a:xfrm>
              <a:off x="3086097" y="3663692"/>
              <a:ext cx="915923" cy="915923"/>
            </a:xfrm>
            <a:prstGeom prst="rect">
              <a:avLst/>
            </a:prstGeom>
            <a:blipFill>
              <a:blip r:embed="rId12" cstate="print"/>
              <a:stretch>
                <a:fillRect/>
              </a:stretch>
            </a:blipFill>
          </p:spPr>
          <p:txBody>
            <a:bodyPr wrap="square" lIns="0" tIns="0" rIns="0" bIns="0" rtlCol="0"/>
            <a:lstStyle/>
            <a:p>
              <a:endParaRPr sz="1350" dirty="0"/>
            </a:p>
          </p:txBody>
        </p:sp>
        <p:sp>
          <p:nvSpPr>
            <p:cNvPr id="26" name="object 26"/>
            <p:cNvSpPr/>
            <p:nvPr/>
          </p:nvSpPr>
          <p:spPr>
            <a:xfrm>
              <a:off x="3221280" y="3798779"/>
              <a:ext cx="643889" cy="643889"/>
            </a:xfrm>
            <a:prstGeom prst="rect">
              <a:avLst/>
            </a:prstGeom>
            <a:blipFill>
              <a:blip r:embed="rId13" cstate="print"/>
              <a:stretch>
                <a:fillRect/>
              </a:stretch>
            </a:blipFill>
          </p:spPr>
          <p:txBody>
            <a:bodyPr wrap="square" lIns="0" tIns="0" rIns="0" bIns="0" rtlCol="0"/>
            <a:lstStyle/>
            <a:p>
              <a:endParaRPr sz="1350" dirty="0"/>
            </a:p>
          </p:txBody>
        </p:sp>
        <p:sp>
          <p:nvSpPr>
            <p:cNvPr id="27" name="object 27"/>
            <p:cNvSpPr/>
            <p:nvPr/>
          </p:nvSpPr>
          <p:spPr>
            <a:xfrm>
              <a:off x="3249855" y="3827354"/>
              <a:ext cx="586740" cy="586740"/>
            </a:xfrm>
            <a:custGeom>
              <a:avLst/>
              <a:gdLst/>
              <a:ahLst/>
              <a:cxnLst/>
              <a:rect l="l" t="t" r="r" b="b"/>
              <a:pathLst>
                <a:path w="586739"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49">
              <a:solidFill>
                <a:srgbClr val="FFFFFF"/>
              </a:solidFill>
            </a:ln>
          </p:spPr>
          <p:txBody>
            <a:bodyPr wrap="square" lIns="0" tIns="0" rIns="0" bIns="0" rtlCol="0"/>
            <a:lstStyle/>
            <a:p>
              <a:endParaRPr sz="1350" dirty="0"/>
            </a:p>
          </p:txBody>
        </p:sp>
      </p:grpSp>
      <p:grpSp>
        <p:nvGrpSpPr>
          <p:cNvPr id="28" name="object 28"/>
          <p:cNvGrpSpPr/>
          <p:nvPr/>
        </p:nvGrpSpPr>
        <p:grpSpPr>
          <a:xfrm>
            <a:off x="6524624" y="3605021"/>
            <a:ext cx="687229" cy="687229"/>
            <a:chOff x="5143496" y="3663692"/>
            <a:chExt cx="916305" cy="916305"/>
          </a:xfrm>
        </p:grpSpPr>
        <p:sp>
          <p:nvSpPr>
            <p:cNvPr id="29" name="object 29"/>
            <p:cNvSpPr/>
            <p:nvPr/>
          </p:nvSpPr>
          <p:spPr>
            <a:xfrm>
              <a:off x="5143496" y="3663692"/>
              <a:ext cx="915923" cy="915923"/>
            </a:xfrm>
            <a:prstGeom prst="rect">
              <a:avLst/>
            </a:prstGeom>
            <a:blipFill>
              <a:blip r:embed="rId14" cstate="print"/>
              <a:stretch>
                <a:fillRect/>
              </a:stretch>
            </a:blipFill>
          </p:spPr>
          <p:txBody>
            <a:bodyPr wrap="square" lIns="0" tIns="0" rIns="0" bIns="0" rtlCol="0"/>
            <a:lstStyle/>
            <a:p>
              <a:endParaRPr sz="1350" dirty="0"/>
            </a:p>
          </p:txBody>
        </p:sp>
        <p:sp>
          <p:nvSpPr>
            <p:cNvPr id="30" name="object 30"/>
            <p:cNvSpPr/>
            <p:nvPr/>
          </p:nvSpPr>
          <p:spPr>
            <a:xfrm>
              <a:off x="5278606" y="3798779"/>
              <a:ext cx="643889" cy="643889"/>
            </a:xfrm>
            <a:prstGeom prst="rect">
              <a:avLst/>
            </a:prstGeom>
            <a:blipFill>
              <a:blip r:embed="rId15" cstate="print"/>
              <a:stretch>
                <a:fillRect/>
              </a:stretch>
            </a:blipFill>
          </p:spPr>
          <p:txBody>
            <a:bodyPr wrap="square" lIns="0" tIns="0" rIns="0" bIns="0" rtlCol="0"/>
            <a:lstStyle/>
            <a:p>
              <a:endParaRPr sz="1350" dirty="0"/>
            </a:p>
          </p:txBody>
        </p:sp>
        <p:sp>
          <p:nvSpPr>
            <p:cNvPr id="31" name="object 31"/>
            <p:cNvSpPr/>
            <p:nvPr/>
          </p:nvSpPr>
          <p:spPr>
            <a:xfrm>
              <a:off x="5307181" y="3827354"/>
              <a:ext cx="586740" cy="586740"/>
            </a:xfrm>
            <a:custGeom>
              <a:avLst/>
              <a:gdLst/>
              <a:ahLst/>
              <a:cxnLst/>
              <a:rect l="l" t="t" r="r" b="b"/>
              <a:pathLst>
                <a:path w="586739"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50">
              <a:solidFill>
                <a:srgbClr val="FFFFFF"/>
              </a:solidFill>
            </a:ln>
          </p:spPr>
          <p:txBody>
            <a:bodyPr wrap="square" lIns="0" tIns="0" rIns="0" bIns="0" rtlCol="0"/>
            <a:lstStyle/>
            <a:p>
              <a:endParaRPr sz="1350" dirty="0"/>
            </a:p>
          </p:txBody>
        </p:sp>
      </p:grpSp>
      <p:grpSp>
        <p:nvGrpSpPr>
          <p:cNvPr id="32" name="object 32"/>
          <p:cNvGrpSpPr/>
          <p:nvPr/>
        </p:nvGrpSpPr>
        <p:grpSpPr>
          <a:xfrm>
            <a:off x="8067674" y="3605021"/>
            <a:ext cx="687229" cy="687229"/>
            <a:chOff x="7200896" y="3663692"/>
            <a:chExt cx="916305" cy="916305"/>
          </a:xfrm>
        </p:grpSpPr>
        <p:sp>
          <p:nvSpPr>
            <p:cNvPr id="33" name="object 33"/>
            <p:cNvSpPr/>
            <p:nvPr/>
          </p:nvSpPr>
          <p:spPr>
            <a:xfrm>
              <a:off x="7200896" y="3663692"/>
              <a:ext cx="915923" cy="915923"/>
            </a:xfrm>
            <a:prstGeom prst="rect">
              <a:avLst/>
            </a:prstGeom>
            <a:blipFill>
              <a:blip r:embed="rId16" cstate="print"/>
              <a:stretch>
                <a:fillRect/>
              </a:stretch>
            </a:blipFill>
          </p:spPr>
          <p:txBody>
            <a:bodyPr wrap="square" lIns="0" tIns="0" rIns="0" bIns="0" rtlCol="0"/>
            <a:lstStyle/>
            <a:p>
              <a:endParaRPr sz="1350" dirty="0"/>
            </a:p>
          </p:txBody>
        </p:sp>
        <p:sp>
          <p:nvSpPr>
            <p:cNvPr id="34" name="object 34"/>
            <p:cNvSpPr/>
            <p:nvPr/>
          </p:nvSpPr>
          <p:spPr>
            <a:xfrm>
              <a:off x="7335931" y="3798779"/>
              <a:ext cx="643890" cy="643889"/>
            </a:xfrm>
            <a:prstGeom prst="rect">
              <a:avLst/>
            </a:prstGeom>
            <a:blipFill>
              <a:blip r:embed="rId17" cstate="print"/>
              <a:stretch>
                <a:fillRect/>
              </a:stretch>
            </a:blipFill>
          </p:spPr>
          <p:txBody>
            <a:bodyPr wrap="square" lIns="0" tIns="0" rIns="0" bIns="0" rtlCol="0"/>
            <a:lstStyle/>
            <a:p>
              <a:endParaRPr sz="1350" dirty="0"/>
            </a:p>
          </p:txBody>
        </p:sp>
        <p:sp>
          <p:nvSpPr>
            <p:cNvPr id="35" name="object 35"/>
            <p:cNvSpPr/>
            <p:nvPr/>
          </p:nvSpPr>
          <p:spPr>
            <a:xfrm>
              <a:off x="7364506" y="3827354"/>
              <a:ext cx="586740" cy="586740"/>
            </a:xfrm>
            <a:custGeom>
              <a:avLst/>
              <a:gdLst/>
              <a:ahLst/>
              <a:cxnLst/>
              <a:rect l="l" t="t" r="r" b="b"/>
              <a:pathLst>
                <a:path w="586740" h="586739">
                  <a:moveTo>
                    <a:pt x="0" y="293370"/>
                  </a:moveTo>
                  <a:lnTo>
                    <a:pt x="3839" y="245783"/>
                  </a:lnTo>
                  <a:lnTo>
                    <a:pt x="14955" y="200641"/>
                  </a:lnTo>
                  <a:lnTo>
                    <a:pt x="32744" y="158548"/>
                  </a:lnTo>
                  <a:lnTo>
                    <a:pt x="56602" y="120108"/>
                  </a:lnTo>
                  <a:lnTo>
                    <a:pt x="85925" y="85925"/>
                  </a:lnTo>
                  <a:lnTo>
                    <a:pt x="120108" y="56602"/>
                  </a:lnTo>
                  <a:lnTo>
                    <a:pt x="158548" y="32744"/>
                  </a:lnTo>
                  <a:lnTo>
                    <a:pt x="200641" y="14955"/>
                  </a:lnTo>
                  <a:lnTo>
                    <a:pt x="245783" y="3839"/>
                  </a:lnTo>
                  <a:lnTo>
                    <a:pt x="293370" y="0"/>
                  </a:lnTo>
                  <a:lnTo>
                    <a:pt x="340956" y="3839"/>
                  </a:lnTo>
                  <a:lnTo>
                    <a:pt x="386098" y="14955"/>
                  </a:lnTo>
                  <a:lnTo>
                    <a:pt x="428191" y="32744"/>
                  </a:lnTo>
                  <a:lnTo>
                    <a:pt x="466631" y="56602"/>
                  </a:lnTo>
                  <a:lnTo>
                    <a:pt x="500814" y="85925"/>
                  </a:lnTo>
                  <a:lnTo>
                    <a:pt x="530137" y="120108"/>
                  </a:lnTo>
                  <a:lnTo>
                    <a:pt x="553995" y="158548"/>
                  </a:lnTo>
                  <a:lnTo>
                    <a:pt x="571784" y="200641"/>
                  </a:lnTo>
                  <a:lnTo>
                    <a:pt x="582900" y="245783"/>
                  </a:lnTo>
                  <a:lnTo>
                    <a:pt x="586740" y="293370"/>
                  </a:lnTo>
                  <a:lnTo>
                    <a:pt x="582900" y="340956"/>
                  </a:lnTo>
                  <a:lnTo>
                    <a:pt x="571784" y="386098"/>
                  </a:lnTo>
                  <a:lnTo>
                    <a:pt x="553995" y="428191"/>
                  </a:lnTo>
                  <a:lnTo>
                    <a:pt x="530137" y="466631"/>
                  </a:lnTo>
                  <a:lnTo>
                    <a:pt x="500814" y="500814"/>
                  </a:lnTo>
                  <a:lnTo>
                    <a:pt x="466631" y="530137"/>
                  </a:lnTo>
                  <a:lnTo>
                    <a:pt x="428191" y="553995"/>
                  </a:lnTo>
                  <a:lnTo>
                    <a:pt x="386098" y="571784"/>
                  </a:lnTo>
                  <a:lnTo>
                    <a:pt x="340956" y="582900"/>
                  </a:lnTo>
                  <a:lnTo>
                    <a:pt x="293370" y="586740"/>
                  </a:lnTo>
                  <a:lnTo>
                    <a:pt x="245783" y="582900"/>
                  </a:lnTo>
                  <a:lnTo>
                    <a:pt x="200641" y="571784"/>
                  </a:lnTo>
                  <a:lnTo>
                    <a:pt x="158548" y="553995"/>
                  </a:lnTo>
                  <a:lnTo>
                    <a:pt x="120108" y="530137"/>
                  </a:lnTo>
                  <a:lnTo>
                    <a:pt x="85925" y="500814"/>
                  </a:lnTo>
                  <a:lnTo>
                    <a:pt x="56602" y="466631"/>
                  </a:lnTo>
                  <a:lnTo>
                    <a:pt x="32744" y="428191"/>
                  </a:lnTo>
                  <a:lnTo>
                    <a:pt x="14955" y="386098"/>
                  </a:lnTo>
                  <a:lnTo>
                    <a:pt x="3839" y="340956"/>
                  </a:lnTo>
                  <a:lnTo>
                    <a:pt x="0" y="293370"/>
                  </a:lnTo>
                  <a:close/>
                </a:path>
              </a:pathLst>
            </a:custGeom>
            <a:ln w="57150">
              <a:solidFill>
                <a:srgbClr val="FFFFFF"/>
              </a:solidFill>
            </a:ln>
          </p:spPr>
          <p:txBody>
            <a:bodyPr wrap="square" lIns="0" tIns="0" rIns="0" bIns="0" rtlCol="0"/>
            <a:lstStyle/>
            <a:p>
              <a:endParaRPr sz="1350" dirty="0"/>
            </a:p>
          </p:txBody>
        </p:sp>
      </p:grpSp>
      <p:graphicFrame>
        <p:nvGraphicFramePr>
          <p:cNvPr id="36" name="object 36"/>
          <p:cNvGraphicFramePr>
            <a:graphicFrameLocks noGrp="1"/>
          </p:cNvGraphicFramePr>
          <p:nvPr>
            <p:extLst>
              <p:ext uri="{D42A27DB-BD31-4B8C-83A1-F6EECF244321}">
                <p14:modId xmlns:p14="http://schemas.microsoft.com/office/powerpoint/2010/main" val="3791416417"/>
              </p:ext>
            </p:extLst>
          </p:nvPr>
        </p:nvGraphicFramePr>
        <p:xfrm>
          <a:off x="3009900" y="1779983"/>
          <a:ext cx="6172200" cy="3429000"/>
        </p:xfrm>
        <a:graphic>
          <a:graphicData uri="http://schemas.openxmlformats.org/drawingml/2006/table">
            <a:tbl>
              <a:tblPr firstRow="1" bandRow="1">
                <a:tableStyleId>{2D5ABB26-0587-4C30-8999-92F81FD0307C}</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1714500">
                <a:tc>
                  <a:txBody>
                    <a:bodyPr/>
                    <a:lstStyle/>
                    <a:p>
                      <a:pPr>
                        <a:lnSpc>
                          <a:spcPct val="100000"/>
                        </a:lnSpc>
                        <a:spcBef>
                          <a:spcPts val="50"/>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1</a:t>
                      </a:r>
                      <a:endParaRPr sz="1800" dirty="0">
                        <a:latin typeface="Arial"/>
                        <a:cs typeface="Arial"/>
                      </a:endParaRPr>
                    </a:p>
                    <a:p>
                      <a:pPr marL="187325" marR="178435" indent="-3175" algn="ctr">
                        <a:lnSpc>
                          <a:spcPct val="80000"/>
                        </a:lnSpc>
                        <a:spcBef>
                          <a:spcPts val="1725"/>
                        </a:spcBef>
                      </a:pPr>
                      <a:r>
                        <a:rPr sz="1100" spc="-5" dirty="0">
                          <a:solidFill>
                            <a:srgbClr val="63666A"/>
                          </a:solidFill>
                          <a:latin typeface="Arial"/>
                          <a:cs typeface="Arial"/>
                        </a:rPr>
                        <a:t>No </a:t>
                      </a:r>
                      <a:r>
                        <a:rPr sz="1100" dirty="0">
                          <a:solidFill>
                            <a:srgbClr val="63666A"/>
                          </a:solidFill>
                          <a:latin typeface="Arial"/>
                          <a:cs typeface="Arial"/>
                        </a:rPr>
                        <a:t>change in  depression or</a:t>
                      </a:r>
                      <a:r>
                        <a:rPr sz="1100" spc="-135" dirty="0">
                          <a:solidFill>
                            <a:srgbClr val="63666A"/>
                          </a:solidFill>
                          <a:latin typeface="Arial"/>
                          <a:cs typeface="Arial"/>
                        </a:rPr>
                        <a:t> </a:t>
                      </a:r>
                      <a:r>
                        <a:rPr sz="1100" spc="-5" dirty="0">
                          <a:solidFill>
                            <a:srgbClr val="63666A"/>
                          </a:solidFill>
                          <a:latin typeface="Arial"/>
                          <a:cs typeface="Arial"/>
                        </a:rPr>
                        <a:t>anxiety</a:t>
                      </a:r>
                      <a:endParaRPr sz="1100" dirty="0">
                        <a:latin typeface="Arial"/>
                        <a:cs typeface="Arial"/>
                      </a:endParaRPr>
                    </a:p>
                  </a:txBody>
                  <a:tcPr marL="0" marR="0" marT="4763" marB="0">
                    <a:lnR w="6350">
                      <a:solidFill>
                        <a:srgbClr val="B1B3B3"/>
                      </a:solidFill>
                      <a:prstDash val="solid"/>
                    </a:lnR>
                    <a:lnB w="6350">
                      <a:solidFill>
                        <a:srgbClr val="B1B3B3"/>
                      </a:solidFill>
                      <a:prstDash val="solid"/>
                    </a:lnB>
                  </a:tcPr>
                </a:tc>
                <a:tc>
                  <a:txBody>
                    <a:bodyPr/>
                    <a:lstStyle/>
                    <a:p>
                      <a:pPr>
                        <a:lnSpc>
                          <a:spcPct val="100000"/>
                        </a:lnSpc>
                        <a:spcBef>
                          <a:spcPts val="50"/>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2</a:t>
                      </a:r>
                      <a:endParaRPr sz="1800" dirty="0">
                        <a:latin typeface="Arial"/>
                        <a:cs typeface="Arial"/>
                      </a:endParaRPr>
                    </a:p>
                    <a:p>
                      <a:pPr marL="440690" marR="432434" algn="ctr">
                        <a:lnSpc>
                          <a:spcPct val="100000"/>
                        </a:lnSpc>
                        <a:spcBef>
                          <a:spcPts val="1725"/>
                        </a:spcBef>
                      </a:pPr>
                      <a:r>
                        <a:rPr sz="1100" dirty="0">
                          <a:solidFill>
                            <a:srgbClr val="63666A"/>
                          </a:solidFill>
                          <a:latin typeface="Arial"/>
                          <a:cs typeface="Arial"/>
                        </a:rPr>
                        <a:t>Earlier</a:t>
                      </a:r>
                      <a:r>
                        <a:rPr sz="1100" spc="-110" dirty="0">
                          <a:solidFill>
                            <a:srgbClr val="63666A"/>
                          </a:solidFill>
                          <a:latin typeface="Arial"/>
                          <a:cs typeface="Arial"/>
                        </a:rPr>
                        <a:t> </a:t>
                      </a:r>
                      <a:r>
                        <a:rPr sz="1100" dirty="0">
                          <a:solidFill>
                            <a:srgbClr val="63666A"/>
                          </a:solidFill>
                          <a:latin typeface="Arial"/>
                          <a:cs typeface="Arial"/>
                        </a:rPr>
                        <a:t>hospice  </a:t>
                      </a:r>
                      <a:r>
                        <a:rPr sz="1100" spc="-5" dirty="0">
                          <a:solidFill>
                            <a:srgbClr val="63666A"/>
                          </a:solidFill>
                          <a:latin typeface="Arial"/>
                          <a:cs typeface="Arial"/>
                        </a:rPr>
                        <a:t>enrollment  </a:t>
                      </a:r>
                      <a:r>
                        <a:rPr sz="1100" dirty="0">
                          <a:solidFill>
                            <a:srgbClr val="63666A"/>
                          </a:solidFill>
                          <a:latin typeface="Arial"/>
                          <a:cs typeface="Arial"/>
                        </a:rPr>
                        <a:t>(66% </a:t>
                      </a:r>
                      <a:r>
                        <a:rPr sz="1100" spc="-5" dirty="0">
                          <a:solidFill>
                            <a:srgbClr val="63666A"/>
                          </a:solidFill>
                          <a:latin typeface="Arial"/>
                          <a:cs typeface="Arial"/>
                        </a:rPr>
                        <a:t>vs.</a:t>
                      </a:r>
                      <a:r>
                        <a:rPr sz="1100" spc="-105" dirty="0">
                          <a:solidFill>
                            <a:srgbClr val="63666A"/>
                          </a:solidFill>
                          <a:latin typeface="Arial"/>
                          <a:cs typeface="Arial"/>
                        </a:rPr>
                        <a:t> </a:t>
                      </a:r>
                      <a:r>
                        <a:rPr sz="1100" dirty="0">
                          <a:solidFill>
                            <a:srgbClr val="63666A"/>
                          </a:solidFill>
                          <a:latin typeface="Arial"/>
                          <a:cs typeface="Arial"/>
                        </a:rPr>
                        <a:t>45%)</a:t>
                      </a:r>
                      <a:endParaRPr sz="1100" dirty="0">
                        <a:latin typeface="Arial"/>
                        <a:cs typeface="Arial"/>
                      </a:endParaRPr>
                    </a:p>
                  </a:txBody>
                  <a:tcPr marL="0" marR="0" marT="4763" marB="0">
                    <a:lnL w="6350">
                      <a:solidFill>
                        <a:srgbClr val="B1B3B3"/>
                      </a:solidFill>
                      <a:prstDash val="solid"/>
                    </a:lnL>
                    <a:lnR w="6350">
                      <a:solidFill>
                        <a:srgbClr val="B1B3B3"/>
                      </a:solidFill>
                      <a:prstDash val="solid"/>
                    </a:lnR>
                    <a:lnB w="6350">
                      <a:solidFill>
                        <a:srgbClr val="B1B3B3"/>
                      </a:solidFill>
                      <a:prstDash val="solid"/>
                    </a:lnB>
                  </a:tcPr>
                </a:tc>
                <a:tc>
                  <a:txBody>
                    <a:bodyPr/>
                    <a:lstStyle/>
                    <a:p>
                      <a:pPr>
                        <a:lnSpc>
                          <a:spcPct val="100000"/>
                        </a:lnSpc>
                        <a:spcBef>
                          <a:spcPts val="50"/>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3</a:t>
                      </a:r>
                      <a:endParaRPr sz="1800" dirty="0">
                        <a:latin typeface="Arial"/>
                        <a:cs typeface="Arial"/>
                      </a:endParaRPr>
                    </a:p>
                    <a:p>
                      <a:pPr marL="300355" marR="292735" algn="ctr">
                        <a:lnSpc>
                          <a:spcPct val="100000"/>
                        </a:lnSpc>
                        <a:spcBef>
                          <a:spcPts val="1725"/>
                        </a:spcBef>
                      </a:pPr>
                      <a:r>
                        <a:rPr sz="1100" spc="-5" dirty="0">
                          <a:solidFill>
                            <a:srgbClr val="63666A"/>
                          </a:solidFill>
                          <a:latin typeface="Arial"/>
                          <a:cs typeface="Arial"/>
                        </a:rPr>
                        <a:t>Lower </a:t>
                      </a:r>
                      <a:r>
                        <a:rPr sz="1100" dirty="0">
                          <a:solidFill>
                            <a:srgbClr val="63666A"/>
                          </a:solidFill>
                          <a:latin typeface="Arial"/>
                          <a:cs typeface="Arial"/>
                        </a:rPr>
                        <a:t>rate of</a:t>
                      </a:r>
                      <a:r>
                        <a:rPr sz="1100" spc="-130" dirty="0">
                          <a:solidFill>
                            <a:srgbClr val="63666A"/>
                          </a:solidFill>
                          <a:latin typeface="Arial"/>
                          <a:cs typeface="Arial"/>
                        </a:rPr>
                        <a:t> </a:t>
                      </a:r>
                      <a:r>
                        <a:rPr sz="1100" spc="-5" dirty="0">
                          <a:solidFill>
                            <a:srgbClr val="63666A"/>
                          </a:solidFill>
                          <a:latin typeface="Arial"/>
                          <a:cs typeface="Arial"/>
                        </a:rPr>
                        <a:t>CPR  </a:t>
                      </a:r>
                      <a:r>
                        <a:rPr sz="1100" dirty="0">
                          <a:solidFill>
                            <a:srgbClr val="63666A"/>
                          </a:solidFill>
                          <a:latin typeface="Arial"/>
                          <a:cs typeface="Arial"/>
                        </a:rPr>
                        <a:t>(0.8% </a:t>
                      </a:r>
                      <a:r>
                        <a:rPr sz="1100" spc="-5" dirty="0">
                          <a:solidFill>
                            <a:srgbClr val="63666A"/>
                          </a:solidFill>
                          <a:latin typeface="Arial"/>
                          <a:cs typeface="Arial"/>
                        </a:rPr>
                        <a:t>vs.</a:t>
                      </a:r>
                      <a:r>
                        <a:rPr sz="1100" spc="-75" dirty="0">
                          <a:solidFill>
                            <a:srgbClr val="63666A"/>
                          </a:solidFill>
                          <a:latin typeface="Arial"/>
                          <a:cs typeface="Arial"/>
                        </a:rPr>
                        <a:t> </a:t>
                      </a:r>
                      <a:r>
                        <a:rPr sz="1100" dirty="0">
                          <a:solidFill>
                            <a:srgbClr val="63666A"/>
                          </a:solidFill>
                          <a:latin typeface="Arial"/>
                          <a:cs typeface="Arial"/>
                        </a:rPr>
                        <a:t>6.7%)</a:t>
                      </a:r>
                      <a:endParaRPr sz="1100" dirty="0">
                        <a:latin typeface="Arial"/>
                        <a:cs typeface="Arial"/>
                      </a:endParaRPr>
                    </a:p>
                  </a:txBody>
                  <a:tcPr marL="0" marR="0" marT="4763" marB="0">
                    <a:lnL w="6350">
                      <a:solidFill>
                        <a:srgbClr val="B1B3B3"/>
                      </a:solidFill>
                      <a:prstDash val="solid"/>
                    </a:lnL>
                    <a:lnR w="6350">
                      <a:solidFill>
                        <a:srgbClr val="B1B3B3"/>
                      </a:solidFill>
                      <a:prstDash val="solid"/>
                    </a:lnR>
                    <a:lnB w="6350">
                      <a:solidFill>
                        <a:srgbClr val="B1B3B3"/>
                      </a:solidFill>
                      <a:prstDash val="solid"/>
                    </a:lnB>
                  </a:tcPr>
                </a:tc>
                <a:tc>
                  <a:txBody>
                    <a:bodyPr/>
                    <a:lstStyle/>
                    <a:p>
                      <a:pPr>
                        <a:lnSpc>
                          <a:spcPct val="100000"/>
                        </a:lnSpc>
                        <a:spcBef>
                          <a:spcPts val="50"/>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4</a:t>
                      </a:r>
                      <a:endParaRPr sz="1800" dirty="0">
                        <a:latin typeface="Arial"/>
                        <a:cs typeface="Arial"/>
                      </a:endParaRPr>
                    </a:p>
                    <a:p>
                      <a:pPr marL="240665" marR="233679" algn="ctr">
                        <a:lnSpc>
                          <a:spcPct val="100000"/>
                        </a:lnSpc>
                        <a:spcBef>
                          <a:spcPts val="1725"/>
                        </a:spcBef>
                      </a:pPr>
                      <a:r>
                        <a:rPr sz="1100" dirty="0">
                          <a:solidFill>
                            <a:srgbClr val="63666A"/>
                          </a:solidFill>
                          <a:latin typeface="Arial"/>
                          <a:cs typeface="Arial"/>
                        </a:rPr>
                        <a:t>Longer hospice</a:t>
                      </a:r>
                      <a:r>
                        <a:rPr sz="1100" spc="-155" dirty="0">
                          <a:solidFill>
                            <a:srgbClr val="63666A"/>
                          </a:solidFill>
                          <a:latin typeface="Arial"/>
                          <a:cs typeface="Arial"/>
                        </a:rPr>
                        <a:t> </a:t>
                      </a:r>
                      <a:r>
                        <a:rPr sz="1100" spc="-5" dirty="0">
                          <a:solidFill>
                            <a:srgbClr val="63666A"/>
                          </a:solidFill>
                          <a:latin typeface="Arial"/>
                          <a:cs typeface="Arial"/>
                        </a:rPr>
                        <a:t>with  </a:t>
                      </a:r>
                      <a:r>
                        <a:rPr sz="1100" dirty="0">
                          <a:solidFill>
                            <a:srgbClr val="63666A"/>
                          </a:solidFill>
                          <a:latin typeface="Arial"/>
                          <a:cs typeface="Arial"/>
                        </a:rPr>
                        <a:t>better quality </a:t>
                      </a:r>
                      <a:r>
                        <a:rPr sz="1100" spc="-5" dirty="0">
                          <a:solidFill>
                            <a:srgbClr val="63666A"/>
                          </a:solidFill>
                          <a:latin typeface="Arial"/>
                          <a:cs typeface="Arial"/>
                        </a:rPr>
                        <a:t>of </a:t>
                      </a:r>
                      <a:r>
                        <a:rPr sz="1100" dirty="0">
                          <a:solidFill>
                            <a:srgbClr val="63666A"/>
                          </a:solidFill>
                          <a:latin typeface="Arial"/>
                          <a:cs typeface="Arial"/>
                        </a:rPr>
                        <a:t>life  (6.9 </a:t>
                      </a:r>
                      <a:r>
                        <a:rPr sz="1100" spc="-5" dirty="0">
                          <a:solidFill>
                            <a:srgbClr val="63666A"/>
                          </a:solidFill>
                          <a:latin typeface="Arial"/>
                          <a:cs typeface="Arial"/>
                        </a:rPr>
                        <a:t>vs.</a:t>
                      </a:r>
                      <a:r>
                        <a:rPr sz="1100" spc="-55" dirty="0">
                          <a:solidFill>
                            <a:srgbClr val="63666A"/>
                          </a:solidFill>
                          <a:latin typeface="Arial"/>
                          <a:cs typeface="Arial"/>
                        </a:rPr>
                        <a:t> </a:t>
                      </a:r>
                      <a:r>
                        <a:rPr sz="1100" dirty="0">
                          <a:solidFill>
                            <a:srgbClr val="63666A"/>
                          </a:solidFill>
                          <a:latin typeface="Arial"/>
                          <a:cs typeface="Arial"/>
                        </a:rPr>
                        <a:t>5.6)</a:t>
                      </a:r>
                      <a:endParaRPr sz="1100" dirty="0">
                        <a:latin typeface="Arial"/>
                        <a:cs typeface="Arial"/>
                      </a:endParaRPr>
                    </a:p>
                  </a:txBody>
                  <a:tcPr marL="0" marR="0" marT="4763" marB="0">
                    <a:lnL w="6350">
                      <a:solidFill>
                        <a:srgbClr val="B1B3B3"/>
                      </a:solidFill>
                      <a:prstDash val="solid"/>
                    </a:lnL>
                    <a:lnB w="6350">
                      <a:solidFill>
                        <a:srgbClr val="B1B3B3"/>
                      </a:solidFill>
                      <a:prstDash val="solid"/>
                    </a:lnB>
                  </a:tcPr>
                </a:tc>
                <a:extLst>
                  <a:ext uri="{0D108BD9-81ED-4DB2-BD59-A6C34878D82A}">
                    <a16:rowId xmlns:a16="http://schemas.microsoft.com/office/drawing/2014/main" val="10000"/>
                  </a:ext>
                </a:extLst>
              </a:tr>
              <a:tr h="1714500">
                <a:tc>
                  <a:txBody>
                    <a:bodyPr/>
                    <a:lstStyle/>
                    <a:p>
                      <a:pPr>
                        <a:lnSpc>
                          <a:spcPct val="100000"/>
                        </a:lnSpc>
                        <a:spcBef>
                          <a:spcPts val="15"/>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5</a:t>
                      </a:r>
                      <a:endParaRPr lang="en-US" sz="1800" b="1" spc="0" dirty="0">
                        <a:solidFill>
                          <a:schemeClr val="tx1"/>
                        </a:solidFill>
                        <a:latin typeface="Arial"/>
                        <a:cs typeface="Arial"/>
                      </a:endParaRPr>
                    </a:p>
                    <a:p>
                      <a:pPr marL="1270" algn="ctr">
                        <a:lnSpc>
                          <a:spcPct val="100000"/>
                        </a:lnSpc>
                      </a:pPr>
                      <a:endParaRPr lang="en-US" sz="1800" b="1" spc="0" dirty="0">
                        <a:solidFill>
                          <a:schemeClr val="tx1"/>
                        </a:solidFill>
                        <a:latin typeface="Arial"/>
                        <a:cs typeface="Arial"/>
                      </a:endParaRPr>
                    </a:p>
                    <a:p>
                      <a:pPr marL="1270" algn="ctr">
                        <a:lnSpc>
                          <a:spcPct val="100000"/>
                        </a:lnSpc>
                      </a:pPr>
                      <a:r>
                        <a:rPr sz="1100" spc="-5" dirty="0">
                          <a:solidFill>
                            <a:srgbClr val="63666A"/>
                          </a:solidFill>
                          <a:latin typeface="Arial"/>
                          <a:cs typeface="Arial"/>
                        </a:rPr>
                        <a:t>Lower </a:t>
                      </a:r>
                      <a:r>
                        <a:rPr sz="1100" dirty="0">
                          <a:solidFill>
                            <a:srgbClr val="63666A"/>
                          </a:solidFill>
                          <a:latin typeface="Arial"/>
                          <a:cs typeface="Arial"/>
                        </a:rPr>
                        <a:t>rate  of ventilation  (1.6% </a:t>
                      </a:r>
                      <a:r>
                        <a:rPr sz="1100" spc="-5" dirty="0">
                          <a:solidFill>
                            <a:srgbClr val="63666A"/>
                          </a:solidFill>
                          <a:latin typeface="Arial"/>
                          <a:cs typeface="Arial"/>
                        </a:rPr>
                        <a:t>vs.</a:t>
                      </a:r>
                      <a:r>
                        <a:rPr sz="1100" spc="-100" dirty="0">
                          <a:solidFill>
                            <a:srgbClr val="63666A"/>
                          </a:solidFill>
                          <a:latin typeface="Arial"/>
                          <a:cs typeface="Arial"/>
                        </a:rPr>
                        <a:t> </a:t>
                      </a:r>
                      <a:r>
                        <a:rPr sz="1100" spc="-30" dirty="0">
                          <a:solidFill>
                            <a:srgbClr val="63666A"/>
                          </a:solidFill>
                          <a:latin typeface="Arial"/>
                          <a:cs typeface="Arial"/>
                        </a:rPr>
                        <a:t>11%)</a:t>
                      </a:r>
                      <a:endParaRPr sz="1100" dirty="0">
                        <a:latin typeface="Arial"/>
                        <a:cs typeface="Arial"/>
                      </a:endParaRPr>
                    </a:p>
                  </a:txBody>
                  <a:tcPr marL="0" marR="0" marT="1429" marB="0">
                    <a:lnR w="6350">
                      <a:solidFill>
                        <a:srgbClr val="B1B3B3"/>
                      </a:solidFill>
                      <a:prstDash val="solid"/>
                    </a:lnR>
                    <a:lnT w="6350">
                      <a:solidFill>
                        <a:srgbClr val="B1B3B3"/>
                      </a:solidFill>
                      <a:prstDash val="solid"/>
                    </a:lnT>
                  </a:tcPr>
                </a:tc>
                <a:tc>
                  <a:txBody>
                    <a:bodyPr/>
                    <a:lstStyle/>
                    <a:p>
                      <a:pPr>
                        <a:lnSpc>
                          <a:spcPct val="100000"/>
                        </a:lnSpc>
                        <a:spcBef>
                          <a:spcPts val="15"/>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6</a:t>
                      </a:r>
                      <a:endParaRPr sz="1800" dirty="0">
                        <a:latin typeface="Arial"/>
                        <a:cs typeface="Arial"/>
                      </a:endParaRPr>
                    </a:p>
                    <a:p>
                      <a:pPr algn="ctr">
                        <a:lnSpc>
                          <a:spcPct val="100000"/>
                        </a:lnSpc>
                        <a:spcBef>
                          <a:spcPts val="1705"/>
                        </a:spcBef>
                      </a:pPr>
                      <a:r>
                        <a:rPr sz="1100" dirty="0">
                          <a:solidFill>
                            <a:srgbClr val="63666A"/>
                          </a:solidFill>
                          <a:latin typeface="Arial"/>
                          <a:cs typeface="Arial"/>
                        </a:rPr>
                        <a:t>Less </a:t>
                      </a:r>
                      <a:r>
                        <a:rPr sz="1100" spc="-5" dirty="0">
                          <a:solidFill>
                            <a:srgbClr val="63666A"/>
                          </a:solidFill>
                          <a:latin typeface="Arial"/>
                          <a:cs typeface="Arial"/>
                        </a:rPr>
                        <a:t>aggressive</a:t>
                      </a:r>
                      <a:r>
                        <a:rPr sz="1100" spc="-85" dirty="0">
                          <a:solidFill>
                            <a:srgbClr val="63666A"/>
                          </a:solidFill>
                          <a:latin typeface="Arial"/>
                          <a:cs typeface="Arial"/>
                        </a:rPr>
                        <a:t> </a:t>
                      </a:r>
                      <a:r>
                        <a:rPr sz="1100" dirty="0">
                          <a:solidFill>
                            <a:srgbClr val="63666A"/>
                          </a:solidFill>
                          <a:latin typeface="Arial"/>
                          <a:cs typeface="Arial"/>
                        </a:rPr>
                        <a:t>care</a:t>
                      </a:r>
                      <a:endParaRPr sz="1100" dirty="0">
                        <a:latin typeface="Arial"/>
                        <a:cs typeface="Arial"/>
                      </a:endParaRPr>
                    </a:p>
                    <a:p>
                      <a:pPr algn="ctr">
                        <a:lnSpc>
                          <a:spcPct val="100000"/>
                        </a:lnSpc>
                      </a:pPr>
                      <a:r>
                        <a:rPr sz="1100" dirty="0">
                          <a:solidFill>
                            <a:srgbClr val="63666A"/>
                          </a:solidFill>
                          <a:latin typeface="Arial"/>
                          <a:cs typeface="Arial"/>
                        </a:rPr>
                        <a:t>=</a:t>
                      </a:r>
                      <a:endParaRPr sz="1100" dirty="0">
                        <a:latin typeface="Arial"/>
                        <a:cs typeface="Arial"/>
                      </a:endParaRPr>
                    </a:p>
                    <a:p>
                      <a:pPr marL="284480" marR="277495" algn="ctr">
                        <a:lnSpc>
                          <a:spcPct val="100000"/>
                        </a:lnSpc>
                      </a:pPr>
                      <a:r>
                        <a:rPr sz="1100" dirty="0">
                          <a:solidFill>
                            <a:srgbClr val="63666A"/>
                          </a:solidFill>
                          <a:latin typeface="Arial"/>
                          <a:cs typeface="Arial"/>
                        </a:rPr>
                        <a:t>better quality </a:t>
                      </a:r>
                      <a:r>
                        <a:rPr sz="1100" spc="-5" dirty="0">
                          <a:solidFill>
                            <a:srgbClr val="63666A"/>
                          </a:solidFill>
                          <a:latin typeface="Arial"/>
                          <a:cs typeface="Arial"/>
                        </a:rPr>
                        <a:t>of</a:t>
                      </a:r>
                      <a:r>
                        <a:rPr sz="1100" spc="-155" dirty="0">
                          <a:solidFill>
                            <a:srgbClr val="63666A"/>
                          </a:solidFill>
                          <a:latin typeface="Arial"/>
                          <a:cs typeface="Arial"/>
                        </a:rPr>
                        <a:t> </a:t>
                      </a:r>
                      <a:r>
                        <a:rPr sz="1100" dirty="0">
                          <a:solidFill>
                            <a:srgbClr val="63666A"/>
                          </a:solidFill>
                          <a:latin typeface="Arial"/>
                          <a:cs typeface="Arial"/>
                        </a:rPr>
                        <a:t>life  (6.4 </a:t>
                      </a:r>
                      <a:r>
                        <a:rPr sz="1100" spc="-5" dirty="0">
                          <a:solidFill>
                            <a:srgbClr val="63666A"/>
                          </a:solidFill>
                          <a:latin typeface="Arial"/>
                          <a:cs typeface="Arial"/>
                        </a:rPr>
                        <a:t>vs.</a:t>
                      </a:r>
                      <a:r>
                        <a:rPr sz="1100" spc="-55" dirty="0">
                          <a:solidFill>
                            <a:srgbClr val="63666A"/>
                          </a:solidFill>
                          <a:latin typeface="Arial"/>
                          <a:cs typeface="Arial"/>
                        </a:rPr>
                        <a:t> </a:t>
                      </a:r>
                      <a:r>
                        <a:rPr sz="1100" dirty="0">
                          <a:solidFill>
                            <a:srgbClr val="63666A"/>
                          </a:solidFill>
                          <a:latin typeface="Arial"/>
                          <a:cs typeface="Arial"/>
                        </a:rPr>
                        <a:t>4.6)</a:t>
                      </a:r>
                      <a:endParaRPr sz="1100" dirty="0">
                        <a:latin typeface="Arial"/>
                        <a:cs typeface="Arial"/>
                      </a:endParaRPr>
                    </a:p>
                  </a:txBody>
                  <a:tcPr marL="0" marR="0" marT="1429" marB="0">
                    <a:lnL w="6350">
                      <a:solidFill>
                        <a:srgbClr val="B1B3B3"/>
                      </a:solidFill>
                      <a:prstDash val="solid"/>
                    </a:lnL>
                    <a:lnR w="6350">
                      <a:solidFill>
                        <a:srgbClr val="B1B3B3"/>
                      </a:solidFill>
                      <a:prstDash val="solid"/>
                    </a:lnR>
                    <a:lnT w="6350">
                      <a:solidFill>
                        <a:srgbClr val="B1B3B3"/>
                      </a:solidFill>
                      <a:prstDash val="solid"/>
                    </a:lnT>
                  </a:tcPr>
                </a:tc>
                <a:tc>
                  <a:txBody>
                    <a:bodyPr/>
                    <a:lstStyle/>
                    <a:p>
                      <a:pPr>
                        <a:lnSpc>
                          <a:spcPct val="100000"/>
                        </a:lnSpc>
                        <a:spcBef>
                          <a:spcPts val="15"/>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7</a:t>
                      </a:r>
                      <a:endParaRPr sz="1800" dirty="0">
                        <a:latin typeface="Arial"/>
                        <a:cs typeface="Arial"/>
                      </a:endParaRPr>
                    </a:p>
                    <a:p>
                      <a:pPr marL="351790" marR="344170" indent="-1270" algn="ctr">
                        <a:lnSpc>
                          <a:spcPct val="100000"/>
                        </a:lnSpc>
                        <a:spcBef>
                          <a:spcPts val="1705"/>
                        </a:spcBef>
                      </a:pPr>
                      <a:r>
                        <a:rPr sz="1100" dirty="0">
                          <a:solidFill>
                            <a:srgbClr val="63666A"/>
                          </a:solidFill>
                          <a:latin typeface="Arial"/>
                          <a:cs typeface="Arial"/>
                        </a:rPr>
                        <a:t>ICU admission  (4.1% </a:t>
                      </a:r>
                      <a:r>
                        <a:rPr sz="1100" spc="-5" dirty="0">
                          <a:solidFill>
                            <a:srgbClr val="63666A"/>
                          </a:solidFill>
                          <a:latin typeface="Arial"/>
                          <a:cs typeface="Arial"/>
                        </a:rPr>
                        <a:t>vs.</a:t>
                      </a:r>
                      <a:r>
                        <a:rPr sz="1100" spc="-114" dirty="0">
                          <a:solidFill>
                            <a:srgbClr val="63666A"/>
                          </a:solidFill>
                          <a:latin typeface="Arial"/>
                          <a:cs typeface="Arial"/>
                        </a:rPr>
                        <a:t> </a:t>
                      </a:r>
                      <a:r>
                        <a:rPr sz="1100" dirty="0">
                          <a:solidFill>
                            <a:srgbClr val="63666A"/>
                          </a:solidFill>
                          <a:latin typeface="Arial"/>
                          <a:cs typeface="Arial"/>
                        </a:rPr>
                        <a:t>12.4%)</a:t>
                      </a:r>
                      <a:endParaRPr sz="1100" dirty="0">
                        <a:latin typeface="Arial"/>
                        <a:cs typeface="Arial"/>
                      </a:endParaRPr>
                    </a:p>
                  </a:txBody>
                  <a:tcPr marL="0" marR="0" marT="1429" marB="0">
                    <a:lnL w="6350">
                      <a:solidFill>
                        <a:srgbClr val="B1B3B3"/>
                      </a:solidFill>
                      <a:prstDash val="solid"/>
                    </a:lnL>
                    <a:lnR w="6350">
                      <a:solidFill>
                        <a:srgbClr val="B1B3B3"/>
                      </a:solidFill>
                      <a:prstDash val="solid"/>
                    </a:lnR>
                    <a:lnT w="6350">
                      <a:solidFill>
                        <a:srgbClr val="B1B3B3"/>
                      </a:solidFill>
                      <a:prstDash val="solid"/>
                    </a:lnT>
                  </a:tcPr>
                </a:tc>
                <a:tc>
                  <a:txBody>
                    <a:bodyPr/>
                    <a:lstStyle/>
                    <a:p>
                      <a:pPr>
                        <a:lnSpc>
                          <a:spcPct val="100000"/>
                        </a:lnSpc>
                        <a:spcBef>
                          <a:spcPts val="15"/>
                        </a:spcBef>
                      </a:pPr>
                      <a:endParaRPr sz="2100" dirty="0">
                        <a:latin typeface="Times New Roman"/>
                        <a:cs typeface="Times New Roman"/>
                      </a:endParaRPr>
                    </a:p>
                    <a:p>
                      <a:pPr marL="1270" algn="ctr">
                        <a:lnSpc>
                          <a:spcPct val="100000"/>
                        </a:lnSpc>
                      </a:pPr>
                      <a:r>
                        <a:rPr sz="1800" b="1" dirty="0">
                          <a:solidFill>
                            <a:srgbClr val="FFFFFF"/>
                          </a:solidFill>
                          <a:latin typeface="Arial"/>
                          <a:cs typeface="Arial"/>
                        </a:rPr>
                        <a:t>8</a:t>
                      </a:r>
                      <a:endParaRPr sz="1800" dirty="0">
                        <a:latin typeface="Arial"/>
                        <a:cs typeface="Arial"/>
                      </a:endParaRPr>
                    </a:p>
                    <a:p>
                      <a:pPr marL="252729" marR="247650" indent="2540" algn="ctr">
                        <a:lnSpc>
                          <a:spcPct val="100000"/>
                        </a:lnSpc>
                        <a:spcBef>
                          <a:spcPts val="1705"/>
                        </a:spcBef>
                      </a:pPr>
                      <a:r>
                        <a:rPr sz="1100" dirty="0">
                          <a:solidFill>
                            <a:srgbClr val="63666A"/>
                          </a:solidFill>
                          <a:latin typeface="Arial"/>
                          <a:cs typeface="Arial"/>
                        </a:rPr>
                        <a:t>Better quality of life  </a:t>
                      </a:r>
                      <a:r>
                        <a:rPr sz="1100" spc="-5" dirty="0">
                          <a:solidFill>
                            <a:srgbClr val="63666A"/>
                          </a:solidFill>
                          <a:latin typeface="Arial"/>
                          <a:cs typeface="Arial"/>
                        </a:rPr>
                        <a:t>with improved  caregiver</a:t>
                      </a:r>
                      <a:r>
                        <a:rPr sz="1100" spc="-100" dirty="0">
                          <a:solidFill>
                            <a:srgbClr val="63666A"/>
                          </a:solidFill>
                          <a:latin typeface="Arial"/>
                          <a:cs typeface="Arial"/>
                        </a:rPr>
                        <a:t> </a:t>
                      </a:r>
                      <a:r>
                        <a:rPr sz="1100" dirty="0">
                          <a:solidFill>
                            <a:srgbClr val="63666A"/>
                          </a:solidFill>
                          <a:latin typeface="Arial"/>
                          <a:cs typeface="Arial"/>
                        </a:rPr>
                        <a:t>outcomes</a:t>
                      </a:r>
                      <a:endParaRPr sz="1100" dirty="0">
                        <a:latin typeface="Arial"/>
                        <a:cs typeface="Arial"/>
                      </a:endParaRPr>
                    </a:p>
                  </a:txBody>
                  <a:tcPr marL="0" marR="0" marT="1429" marB="0">
                    <a:lnL w="6350">
                      <a:solidFill>
                        <a:srgbClr val="B1B3B3"/>
                      </a:solidFill>
                      <a:prstDash val="solid"/>
                    </a:lnL>
                    <a:lnT w="6350">
                      <a:solidFill>
                        <a:srgbClr val="B1B3B3"/>
                      </a:solidFill>
                      <a:prstDash val="solid"/>
                    </a:lnT>
                  </a:tcPr>
                </a:tc>
                <a:extLst>
                  <a:ext uri="{0D108BD9-81ED-4DB2-BD59-A6C34878D82A}">
                    <a16:rowId xmlns:a16="http://schemas.microsoft.com/office/drawing/2014/main" val="10001"/>
                  </a:ext>
                </a:extLst>
              </a:tr>
            </a:tbl>
          </a:graphicData>
        </a:graphic>
      </p:graphicFrame>
      <p:sp>
        <p:nvSpPr>
          <p:cNvPr id="38" name="object 38"/>
          <p:cNvSpPr txBox="1">
            <a:spLocks noGrp="1"/>
          </p:cNvSpPr>
          <p:nvPr>
            <p:ph type="sldNum" sz="quarter" idx="7"/>
          </p:nvPr>
        </p:nvSpPr>
        <p:spPr>
          <a:xfrm>
            <a:off x="7925943" y="5787835"/>
            <a:ext cx="141922" cy="92333"/>
          </a:xfrm>
          <a:prstGeom prst="rect">
            <a:avLst/>
          </a:prstGeom>
        </p:spPr>
        <p:txBody>
          <a:bodyPr vert="horz" wrap="square" lIns="0" tIns="0" rIns="0" bIns="0" rtlCol="0">
            <a:spAutoFit/>
          </a:bodyPr>
          <a:lstStyle>
            <a:defPPr>
              <a:defRPr lang="en-US"/>
            </a:defPPr>
            <a:lvl1pPr marL="0" algn="l" defTabSz="685800" rtl="0" eaLnBrk="1" latinLnBrk="0" hangingPunct="1">
              <a:defRPr sz="600" b="0" i="0" kern="1200">
                <a:solidFill>
                  <a:srgbClr val="63666A"/>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
              <a:spcBef>
                <a:spcPts val="19"/>
              </a:spcBef>
            </a:pPr>
            <a:fld id="{81D60167-4931-47E6-BA6A-407CBD079E47}" type="slidenum">
              <a:rPr lang="en-US" smtClean="0"/>
              <a:pPr marL="28575">
                <a:spcBef>
                  <a:spcPts val="19"/>
                </a:spcBef>
              </a:pPr>
              <a:t>15</a:t>
            </a:fld>
            <a:endParaRPr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5542" y="572200"/>
            <a:ext cx="6387102" cy="1325563"/>
          </a:xfrm>
        </p:spPr>
        <p:txBody>
          <a:bodyPr>
            <a:normAutofit/>
          </a:bodyPr>
          <a:lstStyle/>
          <a:p>
            <a:r>
              <a:rPr lang="en-US" b="1" dirty="0">
                <a:solidFill>
                  <a:srgbClr val="002060"/>
                </a:solidFill>
              </a:rPr>
              <a:t>Outcome of ACP</a:t>
            </a:r>
          </a:p>
        </p:txBody>
      </p:sp>
      <p:sp>
        <p:nvSpPr>
          <p:cNvPr id="3" name="Content Placeholder 2"/>
          <p:cNvSpPr>
            <a:spLocks noGrp="1"/>
          </p:cNvSpPr>
          <p:nvPr>
            <p:ph idx="1"/>
          </p:nvPr>
        </p:nvSpPr>
        <p:spPr>
          <a:xfrm>
            <a:off x="805542" y="2015873"/>
            <a:ext cx="6382657" cy="3804356"/>
          </a:xfrm>
          <a:solidFill>
            <a:srgbClr val="009999"/>
          </a:solidFill>
        </p:spPr>
        <p:txBody>
          <a:bodyPr anchor="t">
            <a:normAutofit/>
          </a:bodyPr>
          <a:lstStyle/>
          <a:p>
            <a:pPr marL="460375" indent="-457200" eaLnBrk="0" fontAlgn="base" hangingPunct="0">
              <a:spcBef>
                <a:spcPts val="550"/>
              </a:spcBef>
              <a:spcAft>
                <a:spcPct val="0"/>
              </a:spcAft>
              <a:defRPr/>
            </a:pPr>
            <a:r>
              <a:rPr lang="en-US" sz="2000" dirty="0"/>
              <a:t>Documented benefits of ACP include improvements</a:t>
            </a:r>
          </a:p>
          <a:p>
            <a:pPr marL="917575" lvl="1" indent="-457200" eaLnBrk="0" fontAlgn="base" hangingPunct="0">
              <a:spcBef>
                <a:spcPts val="550"/>
              </a:spcBef>
              <a:spcAft>
                <a:spcPct val="0"/>
              </a:spcAft>
              <a:defRPr/>
            </a:pPr>
            <a:r>
              <a:rPr lang="en-US" sz="2000" dirty="0"/>
              <a:t> in patient and family satisfaction and wellbeing, </a:t>
            </a:r>
            <a:r>
              <a:rPr lang="en-US" sz="2000" baseline="30000" dirty="0"/>
              <a:t> </a:t>
            </a:r>
          </a:p>
          <a:p>
            <a:pPr marL="917575" lvl="1" indent="-457200" eaLnBrk="0" fontAlgn="base" hangingPunct="0">
              <a:spcBef>
                <a:spcPts val="550"/>
              </a:spcBef>
              <a:spcAft>
                <a:spcPct val="0"/>
              </a:spcAft>
              <a:defRPr/>
            </a:pPr>
            <a:r>
              <a:rPr lang="en-US" sz="2000" dirty="0"/>
              <a:t>improved concordance between preferences for care and delivered care,</a:t>
            </a:r>
          </a:p>
          <a:p>
            <a:pPr marL="917575" lvl="1" indent="-457200" eaLnBrk="0" fontAlgn="base" hangingPunct="0">
              <a:spcBef>
                <a:spcPts val="550"/>
              </a:spcBef>
              <a:spcAft>
                <a:spcPct val="0"/>
              </a:spcAft>
              <a:defRPr/>
            </a:pPr>
            <a:r>
              <a:rPr lang="en-US" sz="2000" dirty="0"/>
              <a:t> health care savings. </a:t>
            </a:r>
          </a:p>
          <a:p>
            <a:pPr marL="460375" indent="-457200" eaLnBrk="0" fontAlgn="base" hangingPunct="0">
              <a:spcBef>
                <a:spcPts val="550"/>
              </a:spcBef>
              <a:spcAft>
                <a:spcPct val="0"/>
              </a:spcAft>
              <a:defRPr/>
            </a:pPr>
            <a:r>
              <a:rPr lang="en-US" sz="2000" dirty="0"/>
              <a:t>Gift to family/ proxy to be able to honor your wishes instead of being burdened with making a life altering health care decision</a:t>
            </a:r>
          </a:p>
          <a:p>
            <a:pPr marL="460375" indent="-457200" eaLnBrk="0" fontAlgn="base" hangingPunct="0">
              <a:spcBef>
                <a:spcPts val="550"/>
              </a:spcBef>
              <a:spcAft>
                <a:spcPct val="0"/>
              </a:spcAft>
              <a:defRPr/>
            </a:pPr>
            <a:r>
              <a:rPr lang="en-US" sz="2000" dirty="0"/>
              <a:t>A means of taking control – self determination throughout the course of your lifetime</a:t>
            </a:r>
          </a:p>
        </p:txBody>
      </p:sp>
      <p:sp>
        <p:nvSpPr>
          <p:cNvPr id="7175" name="Freeform: Shape 7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How to start the convers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 r="648" b="2"/>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7176" name="Freeform: Shape 7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HospiceLOGO skype.jpg"/>
          <p:cNvPicPr>
            <a:picLocks noChangeAspect="1"/>
          </p:cNvPicPr>
          <p:nvPr/>
        </p:nvPicPr>
        <p:blipFill rotWithShape="1">
          <a:blip r:embed="rId3" cstate="print"/>
          <a:srcRect t="3761"/>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54712275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89E748-54D5-42F8-ACC7-45147AF4E735}"/>
              </a:ext>
            </a:extLst>
          </p:cNvPr>
          <p:cNvSpPr>
            <a:spLocks noGrp="1"/>
          </p:cNvSpPr>
          <p:nvPr>
            <p:ph sz="half" idx="4294967295"/>
          </p:nvPr>
        </p:nvSpPr>
        <p:spPr>
          <a:xfrm>
            <a:off x="938212" y="1412699"/>
            <a:ext cx="5157788" cy="4394200"/>
          </a:xfrm>
        </p:spPr>
        <p:txBody>
          <a:bodyPr>
            <a:normAutofit fontScale="92500" lnSpcReduction="10000"/>
          </a:bodyPr>
          <a:lstStyle/>
          <a:p>
            <a:r>
              <a:rPr lang="en-US" dirty="0"/>
              <a:t>ACP is an ongoing process to discuss current situation and desired interventions/outcomes.</a:t>
            </a:r>
          </a:p>
          <a:p>
            <a:r>
              <a:rPr lang="en-US" dirty="0"/>
              <a:t>ACP is a conversation among the individual, their family, and the healthcare professionals on their team</a:t>
            </a:r>
          </a:p>
          <a:p>
            <a:r>
              <a:rPr lang="en-US" dirty="0"/>
              <a:t>ACP is educational as the individual learns about care options and consequences of treatment as well as hospice and palliative care education</a:t>
            </a:r>
          </a:p>
        </p:txBody>
      </p:sp>
      <p:sp>
        <p:nvSpPr>
          <p:cNvPr id="5" name="Content Placeholder 4">
            <a:extLst>
              <a:ext uri="{FF2B5EF4-FFF2-40B4-BE49-F238E27FC236}">
                <a16:creationId xmlns:a16="http://schemas.microsoft.com/office/drawing/2014/main" id="{AF3F6CA4-597A-4799-BE01-FD2753EA3B19}"/>
              </a:ext>
            </a:extLst>
          </p:cNvPr>
          <p:cNvSpPr>
            <a:spLocks noGrp="1"/>
          </p:cNvSpPr>
          <p:nvPr>
            <p:ph sz="quarter" idx="4294967295"/>
          </p:nvPr>
        </p:nvSpPr>
        <p:spPr>
          <a:xfrm>
            <a:off x="6665977" y="1548165"/>
            <a:ext cx="5183187" cy="3517900"/>
          </a:xfrm>
        </p:spPr>
        <p:txBody>
          <a:bodyPr>
            <a:normAutofit/>
          </a:bodyPr>
          <a:lstStyle/>
          <a:p>
            <a:r>
              <a:rPr lang="en-US" dirty="0"/>
              <a:t>Advance Directives are documents that identify your wishes and in NY they include:</a:t>
            </a:r>
          </a:p>
          <a:p>
            <a:r>
              <a:rPr lang="en-US" dirty="0"/>
              <a:t>HCP</a:t>
            </a:r>
          </a:p>
          <a:p>
            <a:r>
              <a:rPr lang="en-US" dirty="0"/>
              <a:t>Power of Attorney Financial/durable </a:t>
            </a:r>
          </a:p>
          <a:p>
            <a:r>
              <a:rPr lang="en-US" dirty="0"/>
              <a:t>MOLST</a:t>
            </a:r>
          </a:p>
        </p:txBody>
      </p:sp>
      <p:sp>
        <p:nvSpPr>
          <p:cNvPr id="3" name="Text Placeholder 2">
            <a:extLst>
              <a:ext uri="{FF2B5EF4-FFF2-40B4-BE49-F238E27FC236}">
                <a16:creationId xmlns:a16="http://schemas.microsoft.com/office/drawing/2014/main" id="{E4B1BB93-DE58-15A1-6C71-3EA66EEC5F74}"/>
              </a:ext>
            </a:extLst>
          </p:cNvPr>
          <p:cNvSpPr>
            <a:spLocks noGrp="1"/>
          </p:cNvSpPr>
          <p:nvPr>
            <p:ph type="body" idx="4294967295"/>
          </p:nvPr>
        </p:nvSpPr>
        <p:spPr>
          <a:xfrm>
            <a:off x="938212" y="578027"/>
            <a:ext cx="5157788" cy="653873"/>
          </a:xfrm>
          <a:solidFill>
            <a:schemeClr val="accent2"/>
          </a:solidFill>
        </p:spPr>
        <p:txBody>
          <a:bodyPr>
            <a:normAutofit/>
          </a:bodyPr>
          <a:lstStyle/>
          <a:p>
            <a:pPr marL="0" indent="0" algn="ctr">
              <a:buNone/>
            </a:pPr>
            <a:r>
              <a:rPr lang="en-US" sz="3600" dirty="0"/>
              <a:t>Advance Care Planning </a:t>
            </a:r>
          </a:p>
        </p:txBody>
      </p:sp>
      <p:sp>
        <p:nvSpPr>
          <p:cNvPr id="6" name="Text Placeholder 5">
            <a:extLst>
              <a:ext uri="{FF2B5EF4-FFF2-40B4-BE49-F238E27FC236}">
                <a16:creationId xmlns:a16="http://schemas.microsoft.com/office/drawing/2014/main" id="{04DF7040-4FEC-9A6F-BFBB-2BD06BB51B71}"/>
              </a:ext>
            </a:extLst>
          </p:cNvPr>
          <p:cNvSpPr>
            <a:spLocks noGrp="1"/>
          </p:cNvSpPr>
          <p:nvPr>
            <p:ph type="body" sz="quarter" idx="4294967295"/>
          </p:nvPr>
        </p:nvSpPr>
        <p:spPr>
          <a:xfrm>
            <a:off x="6665977" y="557743"/>
            <a:ext cx="4663440" cy="674157"/>
          </a:xfrm>
          <a:solidFill>
            <a:schemeClr val="accent2"/>
          </a:solidFill>
        </p:spPr>
        <p:txBody>
          <a:bodyPr>
            <a:normAutofit/>
          </a:bodyPr>
          <a:lstStyle/>
          <a:p>
            <a:pPr marL="0" indent="0" algn="ctr">
              <a:buNone/>
            </a:pPr>
            <a:r>
              <a:rPr lang="en-US" sz="3600" dirty="0"/>
              <a:t>Advance Directives</a:t>
            </a:r>
          </a:p>
        </p:txBody>
      </p:sp>
    </p:spTree>
    <p:extLst>
      <p:ext uri="{BB962C8B-B14F-4D97-AF65-F5344CB8AC3E}">
        <p14:creationId xmlns:p14="http://schemas.microsoft.com/office/powerpoint/2010/main" val="193461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98787-6AD9-4E1B-BD31-64EE5F4BD648}"/>
              </a:ext>
            </a:extLst>
          </p:cNvPr>
          <p:cNvSpPr>
            <a:spLocks noGrp="1"/>
          </p:cNvSpPr>
          <p:nvPr>
            <p:ph type="title"/>
          </p:nvPr>
        </p:nvSpPr>
        <p:spPr>
          <a:xfrm>
            <a:off x="1171074" y="1396686"/>
            <a:ext cx="3240506" cy="4064628"/>
          </a:xfrm>
        </p:spPr>
        <p:txBody>
          <a:bodyPr>
            <a:normAutofit/>
          </a:bodyPr>
          <a:lstStyle/>
          <a:p>
            <a:pPr marL="0" indent="0">
              <a:buNone/>
            </a:pPr>
            <a:r>
              <a:rPr lang="en-US" dirty="0">
                <a:solidFill>
                  <a:schemeClr val="bg1"/>
                </a:solidFill>
              </a:rPr>
              <a:t>What makes an effective approach?</a:t>
            </a:r>
          </a:p>
        </p:txBody>
      </p:sp>
      <p:sp>
        <p:nvSpPr>
          <p:cNvPr id="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E765E2-A89B-4F10-9767-CBBD853A5FAA}"/>
              </a:ext>
            </a:extLst>
          </p:cNvPr>
          <p:cNvSpPr>
            <a:spLocks noGrp="1"/>
          </p:cNvSpPr>
          <p:nvPr>
            <p:ph idx="1"/>
          </p:nvPr>
        </p:nvSpPr>
        <p:spPr>
          <a:xfrm>
            <a:off x="5370153" y="1526033"/>
            <a:ext cx="5536397" cy="3935281"/>
          </a:xfrm>
        </p:spPr>
        <p:txBody>
          <a:bodyPr>
            <a:normAutofit/>
          </a:bodyPr>
          <a:lstStyle/>
          <a:p>
            <a:pPr marL="0" indent="0">
              <a:buNone/>
            </a:pPr>
            <a:r>
              <a:rPr lang="en-US" sz="2000" dirty="0">
                <a:solidFill>
                  <a:srgbClr val="000000"/>
                </a:solidFill>
              </a:rPr>
              <a:t>Shift the focus of end-of-life decision making away from document completion and toward </a:t>
            </a:r>
            <a:r>
              <a:rPr lang="en-US" sz="2000" b="1" dirty="0">
                <a:solidFill>
                  <a:srgbClr val="000000"/>
                </a:solidFill>
              </a:rPr>
              <a:t>facilitating discussion of values and preferences</a:t>
            </a:r>
            <a:r>
              <a:rPr lang="en-US" sz="2000" dirty="0">
                <a:solidFill>
                  <a:srgbClr val="000000"/>
                </a:solidFill>
              </a:rPr>
              <a:t>.</a:t>
            </a:r>
          </a:p>
          <a:p>
            <a:pPr marL="1200150" lvl="1" indent="-457200">
              <a:buFont typeface="Courier New" panose="02070309020205020404" pitchFamily="49" charset="0"/>
              <a:buChar char="o"/>
            </a:pPr>
            <a:r>
              <a:rPr lang="en-US" sz="2000" dirty="0">
                <a:solidFill>
                  <a:srgbClr val="000000"/>
                </a:solidFill>
              </a:rPr>
              <a:t>Do not stress importance of making choices about every possible intervention</a:t>
            </a:r>
          </a:p>
          <a:p>
            <a:pPr marL="1200150" lvl="1" indent="-457200">
              <a:buFont typeface="Courier New" panose="02070309020205020404" pitchFamily="49" charset="0"/>
              <a:buChar char="o"/>
            </a:pPr>
            <a:r>
              <a:rPr lang="en-US" sz="2000" dirty="0">
                <a:solidFill>
                  <a:srgbClr val="000000"/>
                </a:solidFill>
              </a:rPr>
              <a:t>Provide guidelines for how to make decisions </a:t>
            </a:r>
          </a:p>
        </p:txBody>
      </p:sp>
    </p:spTree>
    <p:extLst>
      <p:ext uri="{BB962C8B-B14F-4D97-AF65-F5344CB8AC3E}">
        <p14:creationId xmlns:p14="http://schemas.microsoft.com/office/powerpoint/2010/main" val="243213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98787-6AD9-4E1B-BD31-64EE5F4BD648}"/>
              </a:ext>
            </a:extLst>
          </p:cNvPr>
          <p:cNvSpPr>
            <a:spLocks noGrp="1"/>
          </p:cNvSpPr>
          <p:nvPr>
            <p:ph type="title"/>
          </p:nvPr>
        </p:nvSpPr>
        <p:spPr>
          <a:xfrm>
            <a:off x="1171074" y="1396686"/>
            <a:ext cx="3240506" cy="4064628"/>
          </a:xfrm>
        </p:spPr>
        <p:txBody>
          <a:bodyPr>
            <a:normAutofit/>
          </a:bodyPr>
          <a:lstStyle/>
          <a:p>
            <a:r>
              <a:rPr lang="en-US" b="1">
                <a:solidFill>
                  <a:srgbClr val="FFFFFF"/>
                </a:solidFill>
                <a:latin typeface="SourceSansPro-Bold"/>
              </a:rPr>
              <a:t>Start the conversation</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E765E2-A89B-4F10-9767-CBBD853A5FAA}"/>
              </a:ext>
            </a:extLst>
          </p:cNvPr>
          <p:cNvSpPr>
            <a:spLocks noGrp="1"/>
          </p:cNvSpPr>
          <p:nvPr>
            <p:ph idx="1"/>
          </p:nvPr>
        </p:nvSpPr>
        <p:spPr>
          <a:xfrm>
            <a:off x="5370153" y="1526033"/>
            <a:ext cx="5536397" cy="3935281"/>
          </a:xfrm>
        </p:spPr>
        <p:txBody>
          <a:bodyPr>
            <a:normAutofit/>
          </a:bodyPr>
          <a:lstStyle/>
          <a:p>
            <a:r>
              <a:rPr lang="en-US" b="0" i="0" u="none" strike="noStrike" baseline="0" dirty="0">
                <a:latin typeface="Utopia-Regular"/>
              </a:rPr>
              <a:t>Many people wait until a crisis occurs before they talk about their values and preferences, wishes for health care or details of their finances. If you wait until a fall, accident or serious diagnosis, big decisions may be driven by assumptions.</a:t>
            </a:r>
            <a:endParaRPr lang="en-US" dirty="0"/>
          </a:p>
        </p:txBody>
      </p:sp>
    </p:spTree>
    <p:extLst>
      <p:ext uri="{BB962C8B-B14F-4D97-AF65-F5344CB8AC3E}">
        <p14:creationId xmlns:p14="http://schemas.microsoft.com/office/powerpoint/2010/main" val="375098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591C5C6-36C8-40D9-BC0D-CC77C6F6C853}"/>
              </a:ext>
            </a:extLst>
          </p:cNvPr>
          <p:cNvSpPr>
            <a:spLocks noGrp="1"/>
          </p:cNvSpPr>
          <p:nvPr>
            <p:ph type="title"/>
          </p:nvPr>
        </p:nvSpPr>
        <p:spPr>
          <a:xfrm>
            <a:off x="1931194" y="1257301"/>
            <a:ext cx="8229600" cy="1837733"/>
          </a:xfrm>
        </p:spPr>
        <p:txBody>
          <a:bodyPr>
            <a:normAutofit fontScale="90000"/>
          </a:bodyPr>
          <a:lstStyle/>
          <a:p>
            <a:pPr eaLnBrk="1" hangingPunct="1"/>
            <a:r>
              <a:rPr lang="en-US" altLang="en-US" b="1" dirty="0"/>
              <a:t>‘</a:t>
            </a:r>
            <a:r>
              <a:rPr lang="en-US" altLang="en-US" sz="4500" b="1" dirty="0"/>
              <a:t>The US is the only country that thinks that death is optional’</a:t>
            </a:r>
            <a:br>
              <a:rPr lang="en-US" altLang="en-US" sz="4500" b="1" dirty="0"/>
            </a:br>
            <a:endParaRPr lang="en-US" altLang="en-US" dirty="0">
              <a:solidFill>
                <a:srgbClr val="00B0F0"/>
              </a:solidFill>
            </a:endParaRPr>
          </a:p>
        </p:txBody>
      </p:sp>
      <p:sp>
        <p:nvSpPr>
          <p:cNvPr id="10243" name="Content Placeholder 2">
            <a:extLst>
              <a:ext uri="{FF2B5EF4-FFF2-40B4-BE49-F238E27FC236}">
                <a16:creationId xmlns:a16="http://schemas.microsoft.com/office/drawing/2014/main" id="{F64E37F5-B9F6-4A83-8B97-6071CCF61EA5}"/>
              </a:ext>
            </a:extLst>
          </p:cNvPr>
          <p:cNvSpPr>
            <a:spLocks noGrp="1"/>
          </p:cNvSpPr>
          <p:nvPr>
            <p:ph idx="1"/>
          </p:nvPr>
        </p:nvSpPr>
        <p:spPr>
          <a:xfrm>
            <a:off x="3138488" y="4063605"/>
            <a:ext cx="6172200" cy="1188242"/>
          </a:xfrm>
        </p:spPr>
        <p:txBody>
          <a:bodyPr>
            <a:normAutofit lnSpcReduction="10000"/>
          </a:bodyPr>
          <a:lstStyle/>
          <a:p>
            <a:pPr marL="0" indent="0" algn="ctr">
              <a:buNone/>
            </a:pPr>
            <a:r>
              <a:rPr lang="en-US" altLang="en-US" dirty="0"/>
              <a:t>Anne Wilkinson, Ph.D.</a:t>
            </a:r>
            <a:br>
              <a:rPr lang="en-US" altLang="en-US" dirty="0"/>
            </a:br>
            <a:r>
              <a:rPr lang="en-US" altLang="en-US" dirty="0"/>
              <a:t>Center to Improve Care of the Dying 1996</a:t>
            </a:r>
            <a:endParaRPr lang="en-US" altLang="en-US" b="1" dirty="0"/>
          </a:p>
        </p:txBody>
      </p:sp>
      <p:cxnSp>
        <p:nvCxnSpPr>
          <p:cNvPr id="5" name="Straight Connector 4">
            <a:extLst>
              <a:ext uri="{FF2B5EF4-FFF2-40B4-BE49-F238E27FC236}">
                <a16:creationId xmlns:a16="http://schemas.microsoft.com/office/drawing/2014/main" id="{ED4C52F8-8A0E-4695-B0D1-FFD2333F51C6}"/>
              </a:ext>
            </a:extLst>
          </p:cNvPr>
          <p:cNvCxnSpPr/>
          <p:nvPr/>
        </p:nvCxnSpPr>
        <p:spPr>
          <a:xfrm>
            <a:off x="2667000" y="5600700"/>
            <a:ext cx="58293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45" name="Picture 1" descr="HospiceLOGO skype.jpg">
            <a:extLst>
              <a:ext uri="{FF2B5EF4-FFF2-40B4-BE49-F238E27FC236}">
                <a16:creationId xmlns:a16="http://schemas.microsoft.com/office/drawing/2014/main" id="{7DD2B5E1-F77A-490F-83CD-EE918B2FD2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300" y="5143500"/>
            <a:ext cx="814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06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71F5A-FEE8-4502-A4B8-D989DE5FA511}"/>
              </a:ext>
            </a:extLst>
          </p:cNvPr>
          <p:cNvSpPr>
            <a:spLocks noGrp="1"/>
          </p:cNvSpPr>
          <p:nvPr>
            <p:ph type="title"/>
          </p:nvPr>
        </p:nvSpPr>
        <p:spPr>
          <a:xfrm>
            <a:off x="1171074" y="1396686"/>
            <a:ext cx="3240506" cy="4064628"/>
          </a:xfrm>
        </p:spPr>
        <p:txBody>
          <a:bodyPr>
            <a:normAutofit/>
          </a:bodyPr>
          <a:lstStyle/>
          <a:p>
            <a:r>
              <a:rPr lang="en-US" b="1">
                <a:solidFill>
                  <a:srgbClr val="FFFFFF"/>
                </a:solidFill>
                <a:latin typeface="SourceSansPro-Bold"/>
              </a:rPr>
              <a:t>Look for an opening</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78B65C-4585-49BB-901D-F5352BDE4ABB}"/>
              </a:ext>
            </a:extLst>
          </p:cNvPr>
          <p:cNvSpPr>
            <a:spLocks noGrp="1"/>
          </p:cNvSpPr>
          <p:nvPr>
            <p:ph idx="1"/>
          </p:nvPr>
        </p:nvSpPr>
        <p:spPr>
          <a:xfrm>
            <a:off x="5370153" y="1526033"/>
            <a:ext cx="5536397" cy="3935281"/>
          </a:xfrm>
        </p:spPr>
        <p:txBody>
          <a:bodyPr>
            <a:normAutofit/>
          </a:bodyPr>
          <a:lstStyle/>
          <a:p>
            <a:r>
              <a:rPr lang="en-US" sz="1800" b="0" i="0" u="none" strike="noStrike" baseline="0" dirty="0">
                <a:latin typeface="Utopia-Regular"/>
              </a:rPr>
              <a:t>A lot of uncertainty can be avoided if you talk with people before something happens. </a:t>
            </a:r>
          </a:p>
          <a:p>
            <a:r>
              <a:rPr lang="en-US" sz="1800" b="0" i="0" u="none" strike="noStrike" baseline="0" dirty="0">
                <a:latin typeface="Utopia-Regular"/>
              </a:rPr>
              <a:t>It’s easy to put off these conversations because they can be difficult, and they take time.</a:t>
            </a:r>
          </a:p>
          <a:p>
            <a:r>
              <a:rPr lang="en-US" sz="1800" b="0" i="0" u="none" strike="noStrike" baseline="0" dirty="0">
                <a:latin typeface="Utopia-Regular"/>
              </a:rPr>
              <a:t>It never seems like the right time to bring up what may be an uncomfortable topic,</a:t>
            </a:r>
            <a:r>
              <a:rPr lang="en-US" sz="1800" dirty="0">
                <a:latin typeface="Utopia-Regular"/>
              </a:rPr>
              <a:t> yet y</a:t>
            </a:r>
            <a:r>
              <a:rPr lang="en-US" sz="1800" b="0" i="0" u="none" strike="noStrike" baseline="0" dirty="0">
                <a:latin typeface="Utopia-Regular"/>
              </a:rPr>
              <a:t>ou may be surprised to find the person has been waiting for someone to talk to.  </a:t>
            </a:r>
          </a:p>
          <a:p>
            <a:pPr lvl="1"/>
            <a:r>
              <a:rPr lang="en-US" sz="1400" b="0" i="0" u="none" strike="noStrike" baseline="0" dirty="0">
                <a:latin typeface="Utopia-Regular"/>
              </a:rPr>
              <a:t>“I would like to talk about how you would like to be cared for if you got really sick. Is that okay?”</a:t>
            </a:r>
          </a:p>
          <a:p>
            <a:pPr lvl="1"/>
            <a:endParaRPr lang="en-US" sz="1400" b="0" i="0" u="none" strike="noStrike" baseline="0" dirty="0">
              <a:latin typeface="Utopia-Regular"/>
            </a:endParaRPr>
          </a:p>
          <a:p>
            <a:pPr lvl="1"/>
            <a:r>
              <a:rPr lang="en-US" sz="1400" b="0" i="0" u="none" strike="noStrike" baseline="0" dirty="0">
                <a:latin typeface="Utopia-Regular"/>
              </a:rPr>
              <a:t>“If you ever got really sick </a:t>
            </a:r>
            <a:r>
              <a:rPr lang="en-US" sz="1400" dirty="0">
                <a:latin typeface="Utopia-Regular"/>
              </a:rPr>
              <a:t>it would be important for us to know the </a:t>
            </a:r>
            <a:r>
              <a:rPr lang="en-US" sz="1400" b="0" i="0" u="none" strike="noStrike" baseline="0" dirty="0">
                <a:latin typeface="Utopia-Regular"/>
              </a:rPr>
              <a:t>kind of care you would like. Could we talk about this now?”</a:t>
            </a:r>
            <a:endParaRPr lang="en-US" sz="1400" dirty="0"/>
          </a:p>
        </p:txBody>
      </p:sp>
    </p:spTree>
    <p:extLst>
      <p:ext uri="{BB962C8B-B14F-4D97-AF65-F5344CB8AC3E}">
        <p14:creationId xmlns:p14="http://schemas.microsoft.com/office/powerpoint/2010/main" val="102574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BF84-F12D-47B9-B358-016DCDA2342B}"/>
              </a:ext>
            </a:extLst>
          </p:cNvPr>
          <p:cNvSpPr>
            <a:spLocks noGrp="1"/>
          </p:cNvSpPr>
          <p:nvPr>
            <p:ph type="title"/>
          </p:nvPr>
        </p:nvSpPr>
        <p:spPr>
          <a:xfrm>
            <a:off x="1981200" y="274638"/>
            <a:ext cx="8229600" cy="1143000"/>
          </a:xfrm>
          <a:ln w="76200">
            <a:solidFill>
              <a:schemeClr val="accent1"/>
            </a:solidFill>
          </a:ln>
        </p:spPr>
        <p:txBody>
          <a:bodyPr vert="horz" lIns="91440" tIns="45720" rIns="91440" bIns="45720" rtlCol="0" anchor="ctr">
            <a:normAutofit/>
          </a:bodyPr>
          <a:lstStyle/>
          <a:p>
            <a:pPr algn="ctr">
              <a:defRPr/>
            </a:pPr>
            <a:r>
              <a:rPr lang="en-US" sz="3700" dirty="0">
                <a:effectLst>
                  <a:outerShdw blurRad="50000" dist="30000" dir="5400000" algn="tl" rotWithShape="0">
                    <a:srgbClr val="000000">
                      <a:alpha val="30000"/>
                    </a:srgbClr>
                  </a:outerShdw>
                </a:effectLst>
              </a:rPr>
              <a:t>Conversations About </a:t>
            </a:r>
            <a:br>
              <a:rPr lang="en-US" sz="3700" dirty="0">
                <a:effectLst>
                  <a:outerShdw blurRad="50000" dist="30000" dir="5400000" algn="tl" rotWithShape="0">
                    <a:srgbClr val="000000">
                      <a:alpha val="30000"/>
                    </a:srgbClr>
                  </a:outerShdw>
                </a:effectLst>
              </a:rPr>
            </a:br>
            <a:r>
              <a:rPr lang="en-US" sz="3700" dirty="0">
                <a:effectLst>
                  <a:outerShdw blurRad="50000" dist="30000" dir="5400000" algn="tl" rotWithShape="0">
                    <a:srgbClr val="000000">
                      <a:alpha val="30000"/>
                    </a:srgbClr>
                  </a:outerShdw>
                </a:effectLst>
              </a:rPr>
              <a:t>Advance Care Planning</a:t>
            </a:r>
          </a:p>
        </p:txBody>
      </p:sp>
      <p:sp>
        <p:nvSpPr>
          <p:cNvPr id="2" name="Slide Number Placeholder 1" hidden="1"/>
          <p:cNvSpPr>
            <a:spLocks noGrp="1"/>
          </p:cNvSpPr>
          <p:nvPr>
            <p:ph type="sldNum" sz="quarter" idx="12"/>
          </p:nvPr>
        </p:nvSpPr>
        <p:spPr/>
        <p:txBody>
          <a:bodyPr/>
          <a:lstStyle/>
          <a:p>
            <a:pPr>
              <a:spcAft>
                <a:spcPts val="600"/>
              </a:spcAft>
            </a:pPr>
            <a:fld id="{1F9457CE-5BD9-C942-AA35-6E5AA7E2CB11}" type="slidenum">
              <a:rPr lang="en-US" smtClean="0"/>
              <a:pPr>
                <a:spcAft>
                  <a:spcPts val="600"/>
                </a:spcAft>
              </a:pPr>
              <a:t>21</a:t>
            </a:fld>
            <a:endParaRPr lang="en-US"/>
          </a:p>
        </p:txBody>
      </p:sp>
      <p:graphicFrame>
        <p:nvGraphicFramePr>
          <p:cNvPr id="8" name="Content Placeholder 2">
            <a:extLst>
              <a:ext uri="{FF2B5EF4-FFF2-40B4-BE49-F238E27FC236}">
                <a16:creationId xmlns:a16="http://schemas.microsoft.com/office/drawing/2014/main" id="{D7908CC8-9B8B-440C-8E64-C4E95B22D3AD}"/>
              </a:ext>
            </a:extLst>
          </p:cNvPr>
          <p:cNvGraphicFramePr/>
          <p:nvPr>
            <p:extLst>
              <p:ext uri="{D42A27DB-BD31-4B8C-83A1-F6EECF244321}">
                <p14:modId xmlns:p14="http://schemas.microsoft.com/office/powerpoint/2010/main" val="2448915022"/>
              </p:ext>
            </p:extLst>
          </p:nvPr>
        </p:nvGraphicFramePr>
        <p:xfrm>
          <a:off x="1981200" y="1345071"/>
          <a:ext cx="8652933" cy="491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07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2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56826" y="1112969"/>
            <a:ext cx="3937298" cy="4166010"/>
          </a:xfrm>
        </p:spPr>
        <p:txBody>
          <a:bodyPr>
            <a:normAutofit/>
          </a:bodyPr>
          <a:lstStyle/>
          <a:p>
            <a:r>
              <a:rPr lang="en-US">
                <a:solidFill>
                  <a:srgbClr val="FFFFFF"/>
                </a:solidFill>
              </a:rPr>
              <a:t>Advance Care Planning Best Practices </a:t>
            </a:r>
            <a:br>
              <a:rPr lang="en-US">
                <a:solidFill>
                  <a:srgbClr val="FFFFFF"/>
                </a:solidFill>
              </a:rPr>
            </a:br>
            <a:endParaRPr lang="en-US">
              <a:solidFill>
                <a:srgbClr val="FFFFFF"/>
              </a:solidFill>
            </a:endParaRPr>
          </a:p>
        </p:txBody>
      </p:sp>
      <p:sp>
        <p:nvSpPr>
          <p:cNvPr id="45"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7"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p:cNvSpPr>
            <a:spLocks noGrp="1"/>
          </p:cNvSpPr>
          <p:nvPr>
            <p:ph idx="1"/>
          </p:nvPr>
        </p:nvSpPr>
        <p:spPr>
          <a:xfrm>
            <a:off x="6096000" y="820880"/>
            <a:ext cx="5257799" cy="4889350"/>
          </a:xfrm>
        </p:spPr>
        <p:txBody>
          <a:bodyPr anchor="t">
            <a:normAutofit lnSpcReduction="10000"/>
          </a:bodyPr>
          <a:lstStyle/>
          <a:p>
            <a:r>
              <a:rPr lang="en-US" b="1" dirty="0"/>
              <a:t>Useful questions in care planning process: </a:t>
            </a:r>
          </a:p>
          <a:p>
            <a:pPr marL="742950" lvl="2" indent="-342900">
              <a:spcBef>
                <a:spcPts val="0"/>
              </a:spcBef>
            </a:pPr>
            <a:r>
              <a:rPr lang="en-US" b="1" dirty="0"/>
              <a:t>What experiences have you had with family or friends who became seriously ill or injured? What have you learned from those experiences? </a:t>
            </a:r>
          </a:p>
          <a:p>
            <a:pPr marL="1200150" lvl="3" indent="-342900">
              <a:spcBef>
                <a:spcPts val="0"/>
              </a:spcBef>
              <a:buFont typeface="Courier New" panose="02070309020205020404" pitchFamily="49" charset="0"/>
              <a:buChar char="o"/>
            </a:pPr>
            <a:r>
              <a:rPr lang="en-US" sz="1800" dirty="0">
                <a:solidFill>
                  <a:srgbClr val="000000"/>
                </a:solidFill>
              </a:rPr>
              <a:t>Exploring meaning – asking about personal meaning of words and phrases (i.e. “I don’t want to be a vegetable,” “I want to die with dignity”.)</a:t>
            </a:r>
            <a:endParaRPr lang="en-US" dirty="0"/>
          </a:p>
          <a:p>
            <a:pPr marL="1200150" lvl="3" indent="-342900">
              <a:spcBef>
                <a:spcPts val="0"/>
              </a:spcBef>
              <a:buFont typeface="Courier New" panose="02070309020205020404" pitchFamily="49" charset="0"/>
              <a:buChar char="o"/>
            </a:pPr>
            <a:r>
              <a:rPr lang="en-US" dirty="0"/>
              <a:t>Reveals fears and concerns </a:t>
            </a:r>
          </a:p>
          <a:p>
            <a:pPr marL="1200150" lvl="3" indent="-342900">
              <a:spcBef>
                <a:spcPts val="0"/>
              </a:spcBef>
              <a:buFont typeface="Courier New" panose="02070309020205020404" pitchFamily="49" charset="0"/>
              <a:buChar char="o"/>
            </a:pPr>
            <a:r>
              <a:rPr lang="en-US" dirty="0"/>
              <a:t>Can offer opportunities for education and clarification of options</a:t>
            </a:r>
          </a:p>
          <a:p>
            <a:pPr marL="685800" lvl="2" indent="-285750">
              <a:spcBef>
                <a:spcPts val="0"/>
              </a:spcBef>
            </a:pPr>
            <a:r>
              <a:rPr lang="en-US" sz="1700" b="1" dirty="0"/>
              <a:t>What activities, experiences and beliefs bring your life meaning and allow you to live well? </a:t>
            </a:r>
          </a:p>
          <a:p>
            <a:pPr marL="1143000" lvl="3" indent="-285750">
              <a:spcBef>
                <a:spcPts val="0"/>
              </a:spcBef>
              <a:buFont typeface="Courier New" panose="02070309020205020404" pitchFamily="49" charset="0"/>
              <a:buChar char="o"/>
            </a:pPr>
            <a:r>
              <a:rPr lang="en-US" sz="1700" dirty="0"/>
              <a:t>Clarify what specifically constitutes a good quality of life for this person</a:t>
            </a:r>
          </a:p>
          <a:p>
            <a:pPr marL="1143000" lvl="3" indent="-285750">
              <a:spcBef>
                <a:spcPts val="0"/>
              </a:spcBef>
              <a:buFont typeface="Courier New" panose="02070309020205020404" pitchFamily="49" charset="0"/>
              <a:buChar char="o"/>
            </a:pPr>
            <a:r>
              <a:rPr lang="en-US" sz="1700" dirty="0"/>
              <a:t>Explore religious, cultural or personal beliefs </a:t>
            </a:r>
          </a:p>
          <a:p>
            <a:pPr marL="1143000" lvl="3" indent="-285750">
              <a:spcBef>
                <a:spcPts val="0"/>
              </a:spcBef>
              <a:buFont typeface="Courier New" panose="02070309020205020404" pitchFamily="49" charset="0"/>
              <a:buChar char="o"/>
            </a:pPr>
            <a:r>
              <a:rPr lang="en-US" sz="1700" dirty="0"/>
              <a:t>Helps healthcare agents with future decision making </a:t>
            </a:r>
          </a:p>
          <a:p>
            <a:pPr marL="685800" lvl="2" indent="-285750">
              <a:spcBef>
                <a:spcPts val="0"/>
              </a:spcBef>
              <a:buFont typeface="Courier New" panose="02070309020205020404" pitchFamily="49" charset="0"/>
              <a:buChar char="o"/>
            </a:pPr>
            <a:endParaRPr lang="en-US" dirty="0"/>
          </a:p>
          <a:p>
            <a:pPr marL="685800" lvl="2" indent="-285750">
              <a:spcBef>
                <a:spcPts val="0"/>
              </a:spcBef>
              <a:buFont typeface="Courier New" panose="02070309020205020404" pitchFamily="49" charset="0"/>
              <a:buChar char="o"/>
            </a:pPr>
            <a:endParaRPr lang="en-US" dirty="0"/>
          </a:p>
          <a:p>
            <a:pPr marL="742950" lvl="2" indent="-342900">
              <a:spcBef>
                <a:spcPts val="0"/>
              </a:spcBef>
              <a:buFont typeface="Courier New" panose="02070309020205020404" pitchFamily="49" charset="0"/>
              <a:buChar char="o"/>
            </a:pPr>
            <a:endParaRPr lang="en-US" dirty="0"/>
          </a:p>
          <a:p>
            <a:pPr marL="342900" indent="-342900"/>
            <a:endParaRPr lang="en-US" dirty="0"/>
          </a:p>
          <a:p>
            <a:pPr marL="457200" indent="-457200">
              <a:buFont typeface="+mj-lt"/>
              <a:buAutoNum type="arabicPeriod"/>
            </a:pPr>
            <a:endParaRPr lang="en-US" dirty="0"/>
          </a:p>
        </p:txBody>
      </p:sp>
      <p:sp>
        <p:nvSpPr>
          <p:cNvPr id="48"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0"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3205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56826" y="1112969"/>
            <a:ext cx="3937298" cy="4166010"/>
          </a:xfrm>
        </p:spPr>
        <p:txBody>
          <a:bodyPr>
            <a:normAutofit/>
          </a:bodyPr>
          <a:lstStyle/>
          <a:p>
            <a:r>
              <a:rPr lang="en-US">
                <a:solidFill>
                  <a:srgbClr val="FFFFFF"/>
                </a:solidFill>
              </a:rPr>
              <a:t>Advance Care Planning Best Practices</a:t>
            </a:r>
          </a:p>
        </p:txBody>
      </p:sp>
      <p:sp>
        <p:nvSpPr>
          <p:cNvPr id="28"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p:cNvSpPr>
            <a:spLocks noGrp="1"/>
          </p:cNvSpPr>
          <p:nvPr>
            <p:ph idx="1"/>
          </p:nvPr>
        </p:nvSpPr>
        <p:spPr>
          <a:xfrm>
            <a:off x="6096000" y="820880"/>
            <a:ext cx="5257799" cy="4889350"/>
          </a:xfrm>
        </p:spPr>
        <p:txBody>
          <a:bodyPr anchor="t">
            <a:normAutofit lnSpcReduction="10000"/>
          </a:bodyPr>
          <a:lstStyle/>
          <a:p>
            <a:pPr marL="742950" lvl="2" indent="-342900">
              <a:spcBef>
                <a:spcPts val="0"/>
              </a:spcBef>
            </a:pPr>
            <a:r>
              <a:rPr lang="en-US" b="1" dirty="0"/>
              <a:t>What is your understanding about your health condition? </a:t>
            </a:r>
          </a:p>
          <a:p>
            <a:pPr marL="1200150" lvl="3" indent="-342900">
              <a:spcBef>
                <a:spcPts val="0"/>
              </a:spcBef>
              <a:buFont typeface="Courier New" panose="02070309020205020404" pitchFamily="49" charset="0"/>
              <a:buChar char="o"/>
            </a:pPr>
            <a:r>
              <a:rPr lang="en-US" dirty="0"/>
              <a:t>Identify misunderstandings or gaps in knowledge </a:t>
            </a:r>
          </a:p>
          <a:p>
            <a:pPr marL="1200150" lvl="3" indent="-342900">
              <a:spcBef>
                <a:spcPts val="0"/>
              </a:spcBef>
              <a:buFont typeface="Courier New" panose="02070309020205020404" pitchFamily="49" charset="0"/>
              <a:buChar char="o"/>
            </a:pPr>
            <a:r>
              <a:rPr lang="en-US" dirty="0"/>
              <a:t>Create list of questions for doctor </a:t>
            </a:r>
          </a:p>
          <a:p>
            <a:pPr marL="1200150" lvl="3" indent="-342900">
              <a:spcBef>
                <a:spcPts val="0"/>
              </a:spcBef>
              <a:buFont typeface="Courier New" panose="02070309020205020404" pitchFamily="49" charset="0"/>
              <a:buChar char="o"/>
            </a:pPr>
            <a:r>
              <a:rPr lang="en-US" dirty="0"/>
              <a:t>Crucial for informed consent </a:t>
            </a:r>
          </a:p>
          <a:p>
            <a:pPr marL="742950" lvl="2" indent="-342900">
              <a:lnSpc>
                <a:spcPct val="120000"/>
              </a:lnSpc>
              <a:spcBef>
                <a:spcPts val="0"/>
              </a:spcBef>
            </a:pPr>
            <a:r>
              <a:rPr lang="en-US" sz="1800" b="1" dirty="0">
                <a:solidFill>
                  <a:srgbClr val="000000"/>
                </a:solidFill>
              </a:rPr>
              <a:t>What are your goals if your health worsens? </a:t>
            </a:r>
          </a:p>
          <a:p>
            <a:pPr marL="1200150" lvl="3" indent="-342900">
              <a:lnSpc>
                <a:spcPct val="120000"/>
              </a:lnSpc>
              <a:spcBef>
                <a:spcPts val="0"/>
              </a:spcBef>
              <a:buFont typeface="Courier New" panose="02070309020205020404" pitchFamily="49" charset="0"/>
              <a:buChar char="o"/>
            </a:pPr>
            <a:r>
              <a:rPr lang="en-US" dirty="0">
                <a:solidFill>
                  <a:srgbClr val="000000"/>
                </a:solidFill>
              </a:rPr>
              <a:t>Specific to the person’s condition </a:t>
            </a:r>
          </a:p>
          <a:p>
            <a:pPr marL="1200150" lvl="3" indent="-342900">
              <a:lnSpc>
                <a:spcPct val="120000"/>
              </a:lnSpc>
              <a:spcBef>
                <a:spcPts val="0"/>
              </a:spcBef>
              <a:buFont typeface="Courier New" panose="02070309020205020404" pitchFamily="49" charset="0"/>
              <a:buChar char="o"/>
            </a:pPr>
            <a:r>
              <a:rPr lang="en-US" dirty="0">
                <a:solidFill>
                  <a:srgbClr val="000000"/>
                </a:solidFill>
              </a:rPr>
              <a:t>Can change over time </a:t>
            </a:r>
          </a:p>
          <a:p>
            <a:pPr marL="742950" lvl="2" indent="-342900">
              <a:lnSpc>
                <a:spcPct val="120000"/>
              </a:lnSpc>
              <a:spcBef>
                <a:spcPts val="0"/>
              </a:spcBef>
            </a:pPr>
            <a:r>
              <a:rPr lang="en-US" sz="1800" b="1" dirty="0">
                <a:solidFill>
                  <a:srgbClr val="000000"/>
                </a:solidFill>
              </a:rPr>
              <a:t>What trade-offs are you willing to make to meet these goals?</a:t>
            </a:r>
            <a:endParaRPr lang="en-US" sz="1800" dirty="0">
              <a:solidFill>
                <a:srgbClr val="000000"/>
              </a:solidFill>
            </a:endParaRPr>
          </a:p>
          <a:p>
            <a:pPr marL="1143000" lvl="3" indent="-285750">
              <a:lnSpc>
                <a:spcPct val="120000"/>
              </a:lnSpc>
              <a:spcBef>
                <a:spcPts val="0"/>
              </a:spcBef>
              <a:buFont typeface="Courier New" panose="02070309020205020404" pitchFamily="49" charset="0"/>
              <a:buChar char="o"/>
            </a:pPr>
            <a:r>
              <a:rPr lang="en-US" dirty="0">
                <a:solidFill>
                  <a:srgbClr val="000000"/>
                </a:solidFill>
              </a:rPr>
              <a:t>Helps manage expectations </a:t>
            </a:r>
          </a:p>
          <a:p>
            <a:pPr marL="1143000" lvl="3" indent="-285750">
              <a:lnSpc>
                <a:spcPct val="120000"/>
              </a:lnSpc>
              <a:spcBef>
                <a:spcPts val="0"/>
              </a:spcBef>
              <a:buFont typeface="Courier New" panose="02070309020205020404" pitchFamily="49" charset="0"/>
              <a:buChar char="o"/>
            </a:pPr>
            <a:r>
              <a:rPr lang="en-US" dirty="0">
                <a:solidFill>
                  <a:srgbClr val="000000"/>
                </a:solidFill>
              </a:rPr>
              <a:t>Reveals priorities</a:t>
            </a:r>
          </a:p>
          <a:p>
            <a:pPr marL="1143000" lvl="3" indent="-285750">
              <a:lnSpc>
                <a:spcPct val="120000"/>
              </a:lnSpc>
              <a:spcBef>
                <a:spcPts val="0"/>
              </a:spcBef>
              <a:buFont typeface="Courier New" panose="02070309020205020404" pitchFamily="49" charset="0"/>
              <a:buChar char="o"/>
            </a:pPr>
            <a:endParaRPr lang="en-US" dirty="0">
              <a:solidFill>
                <a:srgbClr val="000000"/>
              </a:solidFill>
            </a:endParaRPr>
          </a:p>
          <a:p>
            <a:pPr marL="0" lvl="1" indent="0">
              <a:lnSpc>
                <a:spcPct val="120000"/>
              </a:lnSpc>
              <a:spcBef>
                <a:spcPts val="0"/>
              </a:spcBef>
              <a:buNone/>
            </a:pPr>
            <a:r>
              <a:rPr lang="en-US" sz="2000" b="1" dirty="0">
                <a:solidFill>
                  <a:schemeClr val="accent2"/>
                </a:solidFill>
              </a:rPr>
              <a:t>Going through these questions thoroughly and thoughtfully may require multiple conversations. </a:t>
            </a:r>
          </a:p>
          <a:p>
            <a:pPr marL="342900" indent="-342900"/>
            <a:endParaRPr lang="en-US" sz="2000" dirty="0"/>
          </a:p>
          <a:p>
            <a:pPr marL="342900" indent="-342900"/>
            <a:endParaRPr lang="en-US" sz="1300" dirty="0"/>
          </a:p>
          <a:p>
            <a:pPr marL="457200" indent="-457200">
              <a:buFont typeface="+mj-lt"/>
              <a:buAutoNum type="arabicPeriod"/>
            </a:pPr>
            <a:endParaRPr lang="en-US" sz="1300" dirty="0"/>
          </a:p>
        </p:txBody>
      </p:sp>
      <p:sp>
        <p:nvSpPr>
          <p:cNvPr id="31"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1850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5" name="Title 4">
            <a:extLst>
              <a:ext uri="{FF2B5EF4-FFF2-40B4-BE49-F238E27FC236}">
                <a16:creationId xmlns:a16="http://schemas.microsoft.com/office/drawing/2014/main" id="{CC82EFE5-93D0-4801-977E-34D509B30411}"/>
              </a:ext>
            </a:extLst>
          </p:cNvPr>
          <p:cNvSpPr>
            <a:spLocks noGrp="1"/>
          </p:cNvSpPr>
          <p:nvPr>
            <p:ph type="title"/>
          </p:nvPr>
        </p:nvSpPr>
        <p:spPr>
          <a:xfrm>
            <a:off x="838200" y="643467"/>
            <a:ext cx="2951205" cy="5571066"/>
          </a:xfrm>
        </p:spPr>
        <p:txBody>
          <a:bodyPr vert="horz" lIns="91440" tIns="45720" rIns="91440" bIns="45720" rtlCol="0" anchor="ctr">
            <a:normAutofit/>
          </a:bodyPr>
          <a:lstStyle/>
          <a:p>
            <a:pPr>
              <a:defRPr/>
            </a:pPr>
            <a:r>
              <a:rPr lang="en-US" sz="3700" kern="1200">
                <a:solidFill>
                  <a:srgbClr val="FFFFFF"/>
                </a:solidFill>
                <a:effectLst>
                  <a:outerShdw blurRad="50000" dist="30000" dir="5400000" algn="tl" rotWithShape="0">
                    <a:srgbClr val="000000">
                      <a:alpha val="30000"/>
                    </a:srgbClr>
                  </a:outerShdw>
                </a:effectLst>
                <a:latin typeface="+mj-lt"/>
                <a:ea typeface="+mj-ea"/>
                <a:cs typeface="+mj-cs"/>
              </a:rPr>
              <a:t>Conversations About Advance Care Planning</a:t>
            </a:r>
          </a:p>
        </p:txBody>
      </p:sp>
      <p:sp>
        <p:nvSpPr>
          <p:cNvPr id="2" name="Slide Number Placeholder 1" hidden="1"/>
          <p:cNvSpPr>
            <a:spLocks noGrp="1"/>
          </p:cNvSpPr>
          <p:nvPr>
            <p:ph type="sldNum" sz="quarter" idx="12"/>
          </p:nvPr>
        </p:nvSpPr>
        <p:spPr/>
        <p:txBody>
          <a:bodyPr/>
          <a:lstStyle/>
          <a:p>
            <a:pPr>
              <a:spcAft>
                <a:spcPts val="600"/>
              </a:spcAft>
            </a:pPr>
            <a:fld id="{1F9457CE-5BD9-C942-AA35-6E5AA7E2CB11}" type="slidenum">
              <a:rPr lang="en-US" smtClean="0"/>
              <a:pPr>
                <a:spcAft>
                  <a:spcPts val="600"/>
                </a:spcAft>
              </a:pPr>
              <a:t>24</a:t>
            </a:fld>
            <a:endParaRPr lang="en-US"/>
          </a:p>
        </p:txBody>
      </p:sp>
      <p:graphicFrame>
        <p:nvGraphicFramePr>
          <p:cNvPr id="7" name="Content Placeholder 2">
            <a:extLst>
              <a:ext uri="{FF2B5EF4-FFF2-40B4-BE49-F238E27FC236}">
                <a16:creationId xmlns:a16="http://schemas.microsoft.com/office/drawing/2014/main" id="{51C98641-202E-BDFA-5201-DF71754A71FA}"/>
              </a:ext>
            </a:extLst>
          </p:cNvPr>
          <p:cNvGraphicFramePr/>
          <p:nvPr>
            <p:extLst>
              <p:ext uri="{D42A27DB-BD31-4B8C-83A1-F6EECF244321}">
                <p14:modId xmlns:p14="http://schemas.microsoft.com/office/powerpoint/2010/main" val="80899430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35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257" y="193550"/>
            <a:ext cx="6553200" cy="1143000"/>
          </a:xfrm>
          <a:solidFill>
            <a:srgbClr val="FF9900"/>
          </a:solidFill>
        </p:spPr>
        <p:txBody>
          <a:bodyPr/>
          <a:lstStyle/>
          <a:p>
            <a:pPr algn="ctr"/>
            <a:r>
              <a:rPr lang="en-US" dirty="0">
                <a:solidFill>
                  <a:schemeClr val="bg1"/>
                </a:solidFill>
              </a:rPr>
              <a:t>Different Forms </a:t>
            </a:r>
          </a:p>
        </p:txBody>
      </p:sp>
      <p:sp>
        <p:nvSpPr>
          <p:cNvPr id="3" name="Content Placeholder 2"/>
          <p:cNvSpPr>
            <a:spLocks noGrp="1"/>
          </p:cNvSpPr>
          <p:nvPr>
            <p:ph idx="1"/>
          </p:nvPr>
        </p:nvSpPr>
        <p:spPr>
          <a:xfrm>
            <a:off x="1295400" y="1485901"/>
            <a:ext cx="8229600" cy="5029199"/>
          </a:xfrm>
          <a:solidFill>
            <a:schemeClr val="accent2">
              <a:lumMod val="60000"/>
              <a:lumOff val="40000"/>
            </a:schemeClr>
          </a:solidFill>
        </p:spPr>
        <p:txBody>
          <a:bodyPr>
            <a:noAutofit/>
          </a:bodyPr>
          <a:lstStyle/>
          <a:p>
            <a:r>
              <a:rPr lang="en-US" dirty="0"/>
              <a:t>A </a:t>
            </a:r>
            <a:r>
              <a:rPr lang="en-US" b="1" dirty="0"/>
              <a:t>Health Care Proxy</a:t>
            </a:r>
            <a:r>
              <a:rPr lang="en-US" dirty="0"/>
              <a:t> lets you appoint </a:t>
            </a:r>
          </a:p>
          <a:p>
            <a:r>
              <a:rPr lang="en-US" dirty="0"/>
              <a:t>a </a:t>
            </a:r>
            <a:r>
              <a:rPr lang="en-US" b="1" dirty="0"/>
              <a:t>Healthcare Agent </a:t>
            </a:r>
            <a:r>
              <a:rPr lang="en-US" dirty="0"/>
              <a:t>-- that is, someone you trust to make health care decisions for you if you are unable to make decisions for yourself.</a:t>
            </a:r>
          </a:p>
          <a:p>
            <a:r>
              <a:rPr lang="en-US" b="1" dirty="0"/>
              <a:t>A Living Will</a:t>
            </a:r>
            <a:r>
              <a:rPr lang="en-US" dirty="0"/>
              <a:t> allows you to leave written instructions that explain your health care wishes, especially about end-of-life care. You cannot use a Living Will to name a health care agent- nor is it legally binding</a:t>
            </a:r>
          </a:p>
          <a:p>
            <a:pPr marL="346075" eaLnBrk="0" fontAlgn="base" hangingPunct="0">
              <a:spcBef>
                <a:spcPts val="550"/>
              </a:spcBef>
              <a:spcAft>
                <a:spcPct val="0"/>
              </a:spcAft>
              <a:buClr>
                <a:srgbClr val="3891A7"/>
              </a:buClr>
              <a:defRPr/>
            </a:pPr>
            <a:endParaRPr lang="en-US" sz="2400" dirty="0">
              <a:solidFill>
                <a:sysClr val="windowText" lastClr="000000"/>
              </a:solidFill>
            </a:endParaRPr>
          </a:p>
        </p:txBody>
      </p:sp>
      <p:pic>
        <p:nvPicPr>
          <p:cNvPr id="4" name="Picture 3" descr="HospiceLOGO skype.jpg"/>
          <p:cNvPicPr>
            <a:picLocks noChangeAspect="1"/>
          </p:cNvPicPr>
          <p:nvPr/>
        </p:nvPicPr>
        <p:blipFill>
          <a:blip r:embed="rId2" cstate="print"/>
          <a:stretch>
            <a:fillRect/>
          </a:stretch>
        </p:blipFill>
        <p:spPr>
          <a:xfrm>
            <a:off x="10566922" y="5600700"/>
            <a:ext cx="1085227" cy="914400"/>
          </a:xfrm>
          <a:prstGeom prst="rect">
            <a:avLst/>
          </a:prstGeom>
        </p:spPr>
      </p:pic>
      <p:cxnSp>
        <p:nvCxnSpPr>
          <p:cNvPr id="5" name="Straight Connector 4"/>
          <p:cNvCxnSpPr/>
          <p:nvPr/>
        </p:nvCxnSpPr>
        <p:spPr>
          <a:xfrm>
            <a:off x="1524000" y="6324600"/>
            <a:ext cx="777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Advance Care Planning And Living Wills for Hospice Patients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0800" y="152400"/>
            <a:ext cx="1797473" cy="180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5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109B0E2-0B34-4E65-87D8-9035811206A8}"/>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fontAlgn="base">
              <a:spcAft>
                <a:spcPct val="0"/>
              </a:spcAft>
              <a:defRPr/>
            </a:pPr>
            <a:r>
              <a:rPr lang="en-US" sz="3700" kern="1200">
                <a:solidFill>
                  <a:srgbClr val="FFFFFF"/>
                </a:solidFill>
                <a:effectLst>
                  <a:outerShdw blurRad="50000" dist="30000" dir="5400000" algn="tl" rotWithShape="0">
                    <a:srgbClr val="000000">
                      <a:alpha val="30000"/>
                    </a:srgbClr>
                  </a:outerShdw>
                </a:effectLst>
                <a:latin typeface="+mj-lt"/>
                <a:ea typeface="+mj-ea"/>
                <a:cs typeface="+mj-cs"/>
              </a:rPr>
              <a:t>Health Care Proxy Considerations</a:t>
            </a:r>
          </a:p>
        </p:txBody>
      </p:sp>
      <p:sp>
        <p:nvSpPr>
          <p:cNvPr id="68" name="Arc 6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Content Placeholder 2"/>
          <p:cNvSpPr txBox="1">
            <a:spLocks/>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228600" eaLnBrk="1" hangingPunct="1">
              <a:lnSpc>
                <a:spcPct val="90000"/>
              </a:lnSpc>
              <a:spcBef>
                <a:spcPct val="20000"/>
              </a:spcBef>
              <a:buClr>
                <a:srgbClr val="3891A7"/>
              </a:buClr>
              <a:buFont typeface="Arial" panose="020B0604020202020204" pitchFamily="34" charset="0"/>
              <a:buChar char="•"/>
              <a:defRPr/>
            </a:pPr>
            <a:r>
              <a:rPr lang="en-US" sz="2200" b="1" dirty="0"/>
              <a:t>Things to think about when choosing a health care agent (decision-maker)</a:t>
            </a:r>
          </a:p>
          <a:p>
            <a:pPr indent="-228600" eaLnBrk="1" hangingPunct="1">
              <a:lnSpc>
                <a:spcPct val="90000"/>
              </a:lnSpc>
              <a:spcBef>
                <a:spcPct val="20000"/>
              </a:spcBef>
              <a:buClr>
                <a:srgbClr val="3891A7"/>
              </a:buClr>
              <a:buFont typeface="Arial" panose="020B0604020202020204" pitchFamily="34" charset="0"/>
              <a:buChar char="•"/>
              <a:defRPr/>
            </a:pPr>
            <a:r>
              <a:rPr lang="en-US" sz="2200" dirty="0"/>
              <a:t>Responsibilities of a health care agent include – making choices about medical care, reviewing and releasing medical records, arranging for medical care and treatment, making decisions on living situation, deciding which providers can provide treatment</a:t>
            </a:r>
            <a:br>
              <a:rPr lang="en-US" sz="2200" dirty="0"/>
            </a:br>
            <a:endParaRPr lang="en-US" sz="2200" dirty="0"/>
          </a:p>
          <a:p>
            <a:pPr marL="82550" indent="-228600" eaLnBrk="1" hangingPunct="1">
              <a:lnSpc>
                <a:spcPct val="90000"/>
              </a:lnSpc>
              <a:spcBef>
                <a:spcPct val="20000"/>
              </a:spcBef>
              <a:buClr>
                <a:srgbClr val="3891A7"/>
              </a:buClr>
              <a:buFont typeface="Arial" panose="020B0604020202020204" pitchFamily="34" charset="0"/>
              <a:buChar char="•"/>
              <a:defRPr/>
            </a:pPr>
            <a:r>
              <a:rPr lang="en-US" sz="2200" b="1" dirty="0"/>
              <a:t>Consider</a:t>
            </a:r>
          </a:p>
          <a:p>
            <a:pPr indent="-228600" eaLnBrk="1" hangingPunct="1">
              <a:lnSpc>
                <a:spcPct val="90000"/>
              </a:lnSpc>
              <a:spcBef>
                <a:spcPct val="20000"/>
              </a:spcBef>
              <a:buClr>
                <a:srgbClr val="3891A7"/>
              </a:buClr>
              <a:buFont typeface="Arial" panose="020B0604020202020204" pitchFamily="34" charset="0"/>
              <a:buChar char="•"/>
              <a:defRPr/>
            </a:pPr>
            <a:r>
              <a:rPr lang="en-US" sz="2200" dirty="0"/>
              <a:t>Choosing a person who can make difficult decisions under pressure or in emotional situations.</a:t>
            </a:r>
          </a:p>
          <a:p>
            <a:pPr indent="-228600" eaLnBrk="1" hangingPunct="1">
              <a:lnSpc>
                <a:spcPct val="90000"/>
              </a:lnSpc>
              <a:spcBef>
                <a:spcPct val="20000"/>
              </a:spcBef>
              <a:buClr>
                <a:srgbClr val="3891A7"/>
              </a:buClr>
              <a:buFont typeface="Arial" panose="020B0604020202020204" pitchFamily="34" charset="0"/>
              <a:buChar char="•"/>
              <a:defRPr/>
            </a:pPr>
            <a:r>
              <a:rPr lang="en-US" sz="2200" dirty="0"/>
              <a:t>Choosing a person who understands your preferences, values and goals</a:t>
            </a:r>
          </a:p>
          <a:p>
            <a:pPr indent="-228600" eaLnBrk="1" hangingPunct="1">
              <a:lnSpc>
                <a:spcPct val="90000"/>
              </a:lnSpc>
              <a:spcBef>
                <a:spcPct val="20000"/>
              </a:spcBef>
              <a:buClr>
                <a:srgbClr val="3891A7"/>
              </a:buClr>
              <a:buFont typeface="Arial" panose="020B0604020202020204" pitchFamily="34" charset="0"/>
              <a:buChar char="•"/>
              <a:defRPr/>
            </a:pPr>
            <a:r>
              <a:rPr lang="en-US" sz="2200" dirty="0"/>
              <a:t>Choosing a person you know and trust to follow your preferences, even if they are different from their own</a:t>
            </a:r>
          </a:p>
          <a:p>
            <a:pPr marL="82550" indent="-228600" eaLnBrk="1" hangingPunct="1">
              <a:lnSpc>
                <a:spcPct val="90000"/>
              </a:lnSpc>
              <a:spcBef>
                <a:spcPct val="20000"/>
              </a:spcBef>
              <a:buClr>
                <a:srgbClr val="3891A7"/>
              </a:buClr>
              <a:buFont typeface="Arial" panose="020B0604020202020204" pitchFamily="34" charset="0"/>
              <a:buChar char="•"/>
              <a:defRPr/>
            </a:pPr>
            <a:endParaRPr lang="en-US" sz="2200" dirty="0"/>
          </a:p>
        </p:txBody>
      </p:sp>
      <p:sp>
        <p:nvSpPr>
          <p:cNvPr id="2" name="Slide Number Placeholder 1" hidden="1"/>
          <p:cNvSpPr>
            <a:spLocks noGrp="1"/>
          </p:cNvSpPr>
          <p:nvPr>
            <p:ph type="sldNum" sz="quarter" idx="12"/>
          </p:nvPr>
        </p:nvSpPr>
        <p:spPr/>
        <p:txBody>
          <a:bodyPr/>
          <a:lstStyle/>
          <a:p>
            <a:pPr>
              <a:spcAft>
                <a:spcPts val="600"/>
              </a:spcAft>
            </a:pPr>
            <a:fld id="{1F9457CE-5BD9-C942-AA35-6E5AA7E2CB11}" type="slidenum">
              <a:rPr lang="en-US" smtClean="0"/>
              <a:pPr>
                <a:spcAft>
                  <a:spcPts val="600"/>
                </a:spcAft>
              </a:pPr>
              <a:t>26</a:t>
            </a:fld>
            <a:endParaRPr lang="en-US"/>
          </a:p>
        </p:txBody>
      </p:sp>
    </p:spTree>
    <p:extLst>
      <p:ext uri="{BB962C8B-B14F-4D97-AF65-F5344CB8AC3E}">
        <p14:creationId xmlns:p14="http://schemas.microsoft.com/office/powerpoint/2010/main" val="270831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DF1194B-F111-4960-8B76-CE3ED323EFE0}"/>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NYS Advance Directives vs. MOLST</a:t>
            </a:r>
          </a:p>
        </p:txBody>
      </p:sp>
      <p:sp>
        <p:nvSpPr>
          <p:cNvPr id="13"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25066CF-4456-4D7F-A278-F773D5977352}"/>
              </a:ext>
            </a:extLst>
          </p:cNvPr>
          <p:cNvPicPr>
            <a:picLocks noChangeAspect="1"/>
          </p:cNvPicPr>
          <p:nvPr/>
        </p:nvPicPr>
        <p:blipFill>
          <a:blip r:embed="rId2"/>
          <a:stretch>
            <a:fillRect/>
          </a:stretch>
        </p:blipFill>
        <p:spPr>
          <a:xfrm>
            <a:off x="545238" y="1181987"/>
            <a:ext cx="7608304" cy="4564982"/>
          </a:xfrm>
          <a:prstGeom prst="rect">
            <a:avLst/>
          </a:prstGeom>
          <a:noFill/>
        </p:spPr>
      </p:pic>
      <p:sp>
        <p:nvSpPr>
          <p:cNvPr id="17"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553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FE3DE89-0D32-4919-A225-E935E8B524B9}"/>
              </a:ext>
            </a:extLst>
          </p:cNvPr>
          <p:cNvSpPr>
            <a:spLocks noGrp="1" noChangeArrowheads="1"/>
          </p:cNvSpPr>
          <p:nvPr>
            <p:ph type="title"/>
          </p:nvPr>
        </p:nvSpPr>
        <p:spPr>
          <a:xfrm>
            <a:off x="2969547" y="418853"/>
            <a:ext cx="6252905" cy="990600"/>
          </a:xfrm>
          <a:solidFill>
            <a:srgbClr val="EF89D9"/>
          </a:solidFill>
        </p:spPr>
        <p:txBody>
          <a:bodyPr>
            <a:normAutofit/>
          </a:bodyPr>
          <a:lstStyle/>
          <a:p>
            <a:pPr eaLnBrk="1" hangingPunct="1"/>
            <a:r>
              <a:rPr lang="en-US" altLang="en-US" sz="3200" dirty="0" err="1"/>
              <a:t>eMOLST</a:t>
            </a:r>
            <a:r>
              <a:rPr lang="en-US" altLang="en-US" sz="3200" dirty="0"/>
              <a:t> Produces MOLST Form and </a:t>
            </a:r>
            <a:br>
              <a:rPr lang="en-US" altLang="en-US" sz="3200" dirty="0"/>
            </a:br>
            <a:r>
              <a:rPr lang="en-US" altLang="en-US" sz="3200" dirty="0"/>
              <a:t>MOLST Chart Documentation Form</a:t>
            </a:r>
          </a:p>
        </p:txBody>
      </p:sp>
      <p:graphicFrame>
        <p:nvGraphicFramePr>
          <p:cNvPr id="22531" name="Object 3">
            <a:extLst>
              <a:ext uri="{FF2B5EF4-FFF2-40B4-BE49-F238E27FC236}">
                <a16:creationId xmlns:a16="http://schemas.microsoft.com/office/drawing/2014/main" id="{E8074175-E35C-4BDA-A564-665FB132A783}"/>
              </a:ext>
            </a:extLst>
          </p:cNvPr>
          <p:cNvGraphicFramePr>
            <a:graphicFrameLocks noChangeAspect="1"/>
          </p:cNvGraphicFramePr>
          <p:nvPr/>
        </p:nvGraphicFramePr>
        <p:xfrm>
          <a:off x="4724400" y="1447801"/>
          <a:ext cx="2273300" cy="2943225"/>
        </p:xfrm>
        <a:graphic>
          <a:graphicData uri="http://schemas.openxmlformats.org/presentationml/2006/ole">
            <mc:AlternateContent xmlns:mc="http://schemas.openxmlformats.org/markup-compatibility/2006">
              <mc:Choice xmlns:v="urn:schemas-microsoft-com:vml" Requires="v">
                <p:oleObj name="Acrobat Document" r:id="rId3" imgW="5829169" imgH="7543713" progId="AcroExch.Document.7">
                  <p:embed/>
                </p:oleObj>
              </mc:Choice>
              <mc:Fallback>
                <p:oleObj name="Acrobat Document" r:id="rId3" imgW="5829169" imgH="7543713" progId="AcroExch.Document.7">
                  <p:embed/>
                  <p:pic>
                    <p:nvPicPr>
                      <p:cNvPr id="22531" name="Object 3">
                        <a:extLst>
                          <a:ext uri="{FF2B5EF4-FFF2-40B4-BE49-F238E27FC236}">
                            <a16:creationId xmlns:a16="http://schemas.microsoft.com/office/drawing/2014/main" id="{E8074175-E35C-4BDA-A564-665FB132A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1"/>
                        <a:ext cx="2273300" cy="2943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a:extLst>
              <a:ext uri="{FF2B5EF4-FFF2-40B4-BE49-F238E27FC236}">
                <a16:creationId xmlns:a16="http://schemas.microsoft.com/office/drawing/2014/main" id="{A75C6592-1D79-4727-B4A3-B8A9E454EA9F}"/>
              </a:ext>
            </a:extLst>
          </p:cNvPr>
          <p:cNvGraphicFramePr>
            <a:graphicFrameLocks noChangeAspect="1"/>
          </p:cNvGraphicFramePr>
          <p:nvPr/>
        </p:nvGraphicFramePr>
        <p:xfrm>
          <a:off x="5791201" y="2667000"/>
          <a:ext cx="2297113" cy="2971800"/>
        </p:xfrm>
        <a:graphic>
          <a:graphicData uri="http://schemas.openxmlformats.org/presentationml/2006/ole">
            <mc:AlternateContent xmlns:mc="http://schemas.openxmlformats.org/markup-compatibility/2006">
              <mc:Choice xmlns:v="urn:schemas-microsoft-com:vml" Requires="v">
                <p:oleObj name="Acrobat Document" r:id="rId5" imgW="5829169" imgH="7543713" progId="AcroExch.Document.7">
                  <p:embed/>
                </p:oleObj>
              </mc:Choice>
              <mc:Fallback>
                <p:oleObj name="Acrobat Document" r:id="rId5" imgW="5829169" imgH="7543713" progId="AcroExch.Document.7">
                  <p:embed/>
                  <p:pic>
                    <p:nvPicPr>
                      <p:cNvPr id="22532" name="Object 4">
                        <a:extLst>
                          <a:ext uri="{FF2B5EF4-FFF2-40B4-BE49-F238E27FC236}">
                            <a16:creationId xmlns:a16="http://schemas.microsoft.com/office/drawing/2014/main" id="{A75C6592-1D79-4727-B4A3-B8A9E454E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2667000"/>
                        <a:ext cx="2297113"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a:extLst>
              <a:ext uri="{FF2B5EF4-FFF2-40B4-BE49-F238E27FC236}">
                <a16:creationId xmlns:a16="http://schemas.microsoft.com/office/drawing/2014/main" id="{6DF623BB-181F-4681-A620-B83DC3645D36}"/>
              </a:ext>
            </a:extLst>
          </p:cNvPr>
          <p:cNvGraphicFramePr>
            <a:graphicFrameLocks noChangeAspect="1"/>
          </p:cNvGraphicFramePr>
          <p:nvPr/>
        </p:nvGraphicFramePr>
        <p:xfrm>
          <a:off x="7467601" y="3635375"/>
          <a:ext cx="2295525" cy="2971800"/>
        </p:xfrm>
        <a:graphic>
          <a:graphicData uri="http://schemas.openxmlformats.org/presentationml/2006/ole">
            <mc:AlternateContent xmlns:mc="http://schemas.openxmlformats.org/markup-compatibility/2006">
              <mc:Choice xmlns:v="urn:schemas-microsoft-com:vml" Requires="v">
                <p:oleObj name="Acrobat Document" r:id="rId7" imgW="5829169" imgH="7543713" progId="AcroExch.Document.7">
                  <p:embed/>
                </p:oleObj>
              </mc:Choice>
              <mc:Fallback>
                <p:oleObj name="Acrobat Document" r:id="rId7" imgW="5829169" imgH="7543713" progId="AcroExch.Document.7">
                  <p:embed/>
                  <p:pic>
                    <p:nvPicPr>
                      <p:cNvPr id="22533" name="Object 5">
                        <a:extLst>
                          <a:ext uri="{FF2B5EF4-FFF2-40B4-BE49-F238E27FC236}">
                            <a16:creationId xmlns:a16="http://schemas.microsoft.com/office/drawing/2014/main" id="{6DF623BB-181F-4681-A620-B83DC3645D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1" y="3635375"/>
                        <a:ext cx="2295525"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AutoShape 7">
            <a:extLst>
              <a:ext uri="{FF2B5EF4-FFF2-40B4-BE49-F238E27FC236}">
                <a16:creationId xmlns:a16="http://schemas.microsoft.com/office/drawing/2014/main" id="{5DD19790-4DD1-4DE6-A818-DBF34E9F0935}"/>
              </a:ext>
            </a:extLst>
          </p:cNvPr>
          <p:cNvSpPr>
            <a:spLocks noChangeArrowheads="1"/>
          </p:cNvSpPr>
          <p:nvPr/>
        </p:nvSpPr>
        <p:spPr bwMode="auto">
          <a:xfrm>
            <a:off x="5562600" y="4800600"/>
            <a:ext cx="336550" cy="166688"/>
          </a:xfrm>
          <a:prstGeom prst="rightArrow">
            <a:avLst>
              <a:gd name="adj1" fmla="val 50000"/>
              <a:gd name="adj2" fmla="val 504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Clr>
                <a:schemeClr val="tx1"/>
              </a:buClr>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ct val="20000"/>
              </a:spcBef>
              <a:buClr>
                <a:schemeClr val="tx1"/>
              </a:buClr>
              <a:buFont typeface="Times" panose="02020603050405020304" pitchFamily="18" charset="0"/>
              <a:buChar char="•"/>
              <a:defRPr sz="2000">
                <a:solidFill>
                  <a:schemeClr val="tx1"/>
                </a:solidFill>
                <a:latin typeface="Calibri" panose="020F0502020204030204" pitchFamily="34" charset="0"/>
              </a:defRPr>
            </a:lvl3pPr>
            <a:lvl4pPr marL="1600200" indent="-228600">
              <a:spcBef>
                <a:spcPct val="20000"/>
              </a:spcBef>
              <a:buClr>
                <a:schemeClr val="tx1"/>
              </a:buClr>
              <a:buFont typeface="Times" panose="02020603050405020304" pitchFamily="18" charset="0"/>
              <a:buChar char="•"/>
              <a:defRPr>
                <a:solidFill>
                  <a:schemeClr val="tx1"/>
                </a:solidFill>
                <a:latin typeface="Calibri" panose="020F0502020204030204" pitchFamily="34" charset="0"/>
              </a:defRPr>
            </a:lvl4pPr>
            <a:lvl5pPr marL="2057400" indent="-228600">
              <a:spcBef>
                <a:spcPct val="20000"/>
              </a:spcBef>
              <a:buClr>
                <a:schemeClr val="tx1"/>
              </a:buClr>
              <a:buFont typeface="Times" panose="02020603050405020304" pitchFamily="18"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2535" name="AutoShape 10">
            <a:extLst>
              <a:ext uri="{FF2B5EF4-FFF2-40B4-BE49-F238E27FC236}">
                <a16:creationId xmlns:a16="http://schemas.microsoft.com/office/drawing/2014/main" id="{1036632E-6C93-4AFB-B0E7-E09EF30C7074}"/>
              </a:ext>
            </a:extLst>
          </p:cNvPr>
          <p:cNvSpPr>
            <a:spLocks noChangeArrowheads="1"/>
          </p:cNvSpPr>
          <p:nvPr/>
        </p:nvSpPr>
        <p:spPr bwMode="auto">
          <a:xfrm rot="19657159" flipH="1">
            <a:off x="6867525" y="1622426"/>
            <a:ext cx="427038" cy="201613"/>
          </a:xfrm>
          <a:prstGeom prst="rightArrow">
            <a:avLst>
              <a:gd name="adj1" fmla="val 50000"/>
              <a:gd name="adj2" fmla="val 751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Clr>
                <a:schemeClr val="tx1"/>
              </a:buClr>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ct val="20000"/>
              </a:spcBef>
              <a:buClr>
                <a:schemeClr val="tx1"/>
              </a:buClr>
              <a:buFont typeface="Times" panose="02020603050405020304" pitchFamily="18" charset="0"/>
              <a:buChar char="•"/>
              <a:defRPr sz="2000">
                <a:solidFill>
                  <a:schemeClr val="tx1"/>
                </a:solidFill>
                <a:latin typeface="Calibri" panose="020F0502020204030204" pitchFamily="34" charset="0"/>
              </a:defRPr>
            </a:lvl3pPr>
            <a:lvl4pPr marL="1600200" indent="-228600">
              <a:spcBef>
                <a:spcPct val="20000"/>
              </a:spcBef>
              <a:buClr>
                <a:schemeClr val="tx1"/>
              </a:buClr>
              <a:buFont typeface="Times" panose="02020603050405020304" pitchFamily="18" charset="0"/>
              <a:buChar char="•"/>
              <a:defRPr>
                <a:solidFill>
                  <a:schemeClr val="tx1"/>
                </a:solidFill>
                <a:latin typeface="Calibri" panose="020F0502020204030204" pitchFamily="34" charset="0"/>
              </a:defRPr>
            </a:lvl4pPr>
            <a:lvl5pPr marL="2057400" indent="-228600">
              <a:spcBef>
                <a:spcPct val="20000"/>
              </a:spcBef>
              <a:buClr>
                <a:schemeClr val="tx1"/>
              </a:buClr>
              <a:buFont typeface="Times" panose="02020603050405020304" pitchFamily="18"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2536" name="Text Box 12">
            <a:extLst>
              <a:ext uri="{FF2B5EF4-FFF2-40B4-BE49-F238E27FC236}">
                <a16:creationId xmlns:a16="http://schemas.microsoft.com/office/drawing/2014/main" id="{09DF6AF6-B2DF-401B-ACE7-B2316B60B4D0}"/>
              </a:ext>
            </a:extLst>
          </p:cNvPr>
          <p:cNvSpPr txBox="1">
            <a:spLocks noChangeArrowheads="1"/>
          </p:cNvSpPr>
          <p:nvPr/>
        </p:nvSpPr>
        <p:spPr bwMode="auto">
          <a:xfrm>
            <a:off x="4648200" y="6396039"/>
            <a:ext cx="23431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Clr>
                <a:schemeClr val="tx1"/>
              </a:buClr>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ct val="20000"/>
              </a:spcBef>
              <a:buClr>
                <a:schemeClr val="tx1"/>
              </a:buClr>
              <a:buFont typeface="Times" panose="02020603050405020304" pitchFamily="18" charset="0"/>
              <a:buChar char="•"/>
              <a:defRPr sz="2000">
                <a:solidFill>
                  <a:schemeClr val="tx1"/>
                </a:solidFill>
                <a:latin typeface="Calibri" panose="020F0502020204030204" pitchFamily="34" charset="0"/>
              </a:defRPr>
            </a:lvl3pPr>
            <a:lvl4pPr marL="1600200" indent="-228600">
              <a:spcBef>
                <a:spcPct val="20000"/>
              </a:spcBef>
              <a:buClr>
                <a:schemeClr val="tx1"/>
              </a:buClr>
              <a:buFont typeface="Times" panose="02020603050405020304" pitchFamily="18" charset="0"/>
              <a:buChar char="•"/>
              <a:defRPr>
                <a:solidFill>
                  <a:schemeClr val="tx1"/>
                </a:solidFill>
                <a:latin typeface="Calibri" panose="020F0502020204030204" pitchFamily="34" charset="0"/>
              </a:defRPr>
            </a:lvl4pPr>
            <a:lvl5pPr marL="2057400" indent="-228600">
              <a:spcBef>
                <a:spcPct val="20000"/>
              </a:spcBef>
              <a:buClr>
                <a:schemeClr val="tx1"/>
              </a:buClr>
              <a:buFont typeface="Times" panose="02020603050405020304" pitchFamily="18"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400">
                <a:cs typeface="Calibri" panose="020F0502020204030204" pitchFamily="34" charset="0"/>
              </a:rPr>
              <a:t>Align with NYSDOH Checklists</a:t>
            </a:r>
          </a:p>
        </p:txBody>
      </p:sp>
      <p:pic>
        <p:nvPicPr>
          <p:cNvPr id="22537" name="Picture 2" descr="page 1pinkA">
            <a:extLst>
              <a:ext uri="{FF2B5EF4-FFF2-40B4-BE49-F238E27FC236}">
                <a16:creationId xmlns:a16="http://schemas.microsoft.com/office/drawing/2014/main" id="{FEDCD938-32E4-4A50-B4A9-1BCDE7CEE8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6901" y="1828800"/>
            <a:ext cx="2708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AutoShape 7">
            <a:extLst>
              <a:ext uri="{FF2B5EF4-FFF2-40B4-BE49-F238E27FC236}">
                <a16:creationId xmlns:a16="http://schemas.microsoft.com/office/drawing/2014/main" id="{588B9BEC-C05D-4AEB-88AD-8BAF7156D519}"/>
              </a:ext>
            </a:extLst>
          </p:cNvPr>
          <p:cNvSpPr>
            <a:spLocks noChangeArrowheads="1"/>
          </p:cNvSpPr>
          <p:nvPr/>
        </p:nvSpPr>
        <p:spPr bwMode="auto">
          <a:xfrm>
            <a:off x="7283450" y="6157914"/>
            <a:ext cx="336550" cy="166687"/>
          </a:xfrm>
          <a:prstGeom prst="rightArrow">
            <a:avLst>
              <a:gd name="adj1" fmla="val 50000"/>
              <a:gd name="adj2" fmla="val 504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Clr>
                <a:schemeClr val="tx1"/>
              </a:buClr>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ct val="20000"/>
              </a:spcBef>
              <a:buClr>
                <a:schemeClr val="tx1"/>
              </a:buClr>
              <a:buFont typeface="Times" panose="02020603050405020304" pitchFamily="18" charset="0"/>
              <a:buChar char="•"/>
              <a:defRPr sz="2000">
                <a:solidFill>
                  <a:schemeClr val="tx1"/>
                </a:solidFill>
                <a:latin typeface="Calibri" panose="020F0502020204030204" pitchFamily="34" charset="0"/>
              </a:defRPr>
            </a:lvl3pPr>
            <a:lvl4pPr marL="1600200" indent="-228600">
              <a:spcBef>
                <a:spcPct val="20000"/>
              </a:spcBef>
              <a:buClr>
                <a:schemeClr val="tx1"/>
              </a:buClr>
              <a:buFont typeface="Times" panose="02020603050405020304" pitchFamily="18" charset="0"/>
              <a:buChar char="•"/>
              <a:defRPr>
                <a:solidFill>
                  <a:schemeClr val="tx1"/>
                </a:solidFill>
                <a:latin typeface="Calibri" panose="020F0502020204030204" pitchFamily="34" charset="0"/>
              </a:defRPr>
            </a:lvl4pPr>
            <a:lvl5pPr marL="2057400" indent="-228600">
              <a:spcBef>
                <a:spcPct val="20000"/>
              </a:spcBef>
              <a:buClr>
                <a:schemeClr val="tx1"/>
              </a:buClr>
              <a:buFont typeface="Times" panose="02020603050405020304" pitchFamily="18"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2539" name="Picture 8">
            <a:extLst>
              <a:ext uri="{FF2B5EF4-FFF2-40B4-BE49-F238E27FC236}">
                <a16:creationId xmlns:a16="http://schemas.microsoft.com/office/drawing/2014/main" id="{8CE5EF9B-1D3B-4A07-B093-C63A3AC60C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1828801"/>
            <a:ext cx="1936750" cy="1362075"/>
          </a:xfrm>
          <a:prstGeom prst="rect">
            <a:avLst/>
          </a:prstGeom>
          <a:noFill/>
          <a:ln w="38100">
            <a:solidFill>
              <a:srgbClr val="0069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0" name="Rectangle 12">
            <a:extLst>
              <a:ext uri="{FF2B5EF4-FFF2-40B4-BE49-F238E27FC236}">
                <a16:creationId xmlns:a16="http://schemas.microsoft.com/office/drawing/2014/main" id="{1C99F0AB-5F1F-4753-8B4F-18A9F37660A4}"/>
              </a:ext>
            </a:extLst>
          </p:cNvPr>
          <p:cNvSpPr>
            <a:spLocks noChangeArrowheads="1"/>
          </p:cNvSpPr>
          <p:nvPr/>
        </p:nvSpPr>
        <p:spPr bwMode="auto">
          <a:xfrm>
            <a:off x="1676400" y="152400"/>
            <a:ext cx="8839200" cy="6553200"/>
          </a:xfrm>
          <a:prstGeom prst="rect">
            <a:avLst/>
          </a:prstGeom>
          <a:noFill/>
          <a:ln w="47625">
            <a:solidFill>
              <a:srgbClr val="0069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Clr>
                <a:schemeClr val="tx1"/>
              </a:buClr>
              <a:buFont typeface="Wingdings" panose="05000000000000000000" pitchFamily="2" charset="2"/>
              <a:buChar char="§"/>
              <a:defRPr sz="2400">
                <a:solidFill>
                  <a:schemeClr val="tx1"/>
                </a:solidFill>
                <a:latin typeface="Calibri" panose="020F0502020204030204" pitchFamily="34" charset="0"/>
              </a:defRPr>
            </a:lvl2pPr>
            <a:lvl3pPr marL="1143000" indent="-228600">
              <a:spcBef>
                <a:spcPct val="20000"/>
              </a:spcBef>
              <a:buClr>
                <a:schemeClr val="tx1"/>
              </a:buClr>
              <a:buFont typeface="Times" panose="02020603050405020304" pitchFamily="18" charset="0"/>
              <a:buChar char="•"/>
              <a:defRPr sz="2000">
                <a:solidFill>
                  <a:schemeClr val="tx1"/>
                </a:solidFill>
                <a:latin typeface="Calibri" panose="020F0502020204030204" pitchFamily="34" charset="0"/>
              </a:defRPr>
            </a:lvl3pPr>
            <a:lvl4pPr marL="1600200" indent="-228600">
              <a:spcBef>
                <a:spcPct val="20000"/>
              </a:spcBef>
              <a:buClr>
                <a:schemeClr val="tx1"/>
              </a:buClr>
              <a:buFont typeface="Times" panose="02020603050405020304" pitchFamily="18" charset="0"/>
              <a:buChar char="•"/>
              <a:defRPr>
                <a:solidFill>
                  <a:schemeClr val="tx1"/>
                </a:solidFill>
                <a:latin typeface="Calibri" panose="020F0502020204030204" pitchFamily="34" charset="0"/>
              </a:defRPr>
            </a:lvl4pPr>
            <a:lvl5pPr marL="2057400" indent="-228600">
              <a:spcBef>
                <a:spcPct val="20000"/>
              </a:spcBef>
              <a:buClr>
                <a:schemeClr val="tx1"/>
              </a:buClr>
              <a:buFont typeface="Times" panose="02020603050405020304" pitchFamily="18"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Times" panose="02020603050405020304" pitchFamily="18" charset="0"/>
              <a:buChar char="•"/>
              <a:defRPr sz="1600">
                <a:solidFill>
                  <a:schemeClr val="tx1"/>
                </a:solidFill>
                <a:latin typeface="Calibri" panose="020F0502020204030204" pitchFamily="34" charset="0"/>
              </a:defRPr>
            </a:lvl9pPr>
          </a:lstStyle>
          <a:p>
            <a:pPr eaLnBrk="1" hangingPunct="1">
              <a:spcBef>
                <a:spcPct val="0"/>
              </a:spcBef>
              <a:buClrTx/>
              <a:buFontTx/>
              <a:buNone/>
            </a:pPr>
            <a:endParaRPr lang="en-US" altLang="en-US" sz="18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7473696" cy="1131572"/>
          </a:xfrm>
          <a:solidFill>
            <a:schemeClr val="accent2"/>
          </a:solidFill>
        </p:spPr>
        <p:txBody>
          <a:bodyPr>
            <a:normAutofit fontScale="90000"/>
          </a:bodyPr>
          <a:lstStyle/>
          <a:p>
            <a:pPr algn="ctr"/>
            <a:r>
              <a:rPr lang="en-US" dirty="0"/>
              <a:t>Frequent Healthcare Provider </a:t>
            </a:r>
            <a:br>
              <a:rPr lang="en-US" dirty="0"/>
            </a:br>
            <a:r>
              <a:rPr lang="en-US" dirty="0"/>
              <a:t>Issues With ACP</a:t>
            </a:r>
          </a:p>
        </p:txBody>
      </p:sp>
      <p:graphicFrame>
        <p:nvGraphicFramePr>
          <p:cNvPr id="11" name="Content Placeholder 2">
            <a:extLst>
              <a:ext uri="{FF2B5EF4-FFF2-40B4-BE49-F238E27FC236}">
                <a16:creationId xmlns:a16="http://schemas.microsoft.com/office/drawing/2014/main" id="{36BF6268-C67C-5406-7F74-96ADF6FE4F98}"/>
              </a:ext>
            </a:extLst>
          </p:cNvPr>
          <p:cNvGraphicFramePr>
            <a:graphicFrameLocks noGrp="1"/>
          </p:cNvGraphicFramePr>
          <p:nvPr>
            <p:ph idx="1"/>
            <p:extLst>
              <p:ext uri="{D42A27DB-BD31-4B8C-83A1-F6EECF244321}">
                <p14:modId xmlns:p14="http://schemas.microsoft.com/office/powerpoint/2010/main" val="580345322"/>
              </p:ext>
            </p:extLst>
          </p:nvPr>
        </p:nvGraphicFramePr>
        <p:xfrm>
          <a:off x="1164336" y="1559958"/>
          <a:ext cx="8229600" cy="470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ospiceLOGO skype.jpg"/>
          <p:cNvPicPr>
            <a:picLocks noChangeAspect="1"/>
          </p:cNvPicPr>
          <p:nvPr/>
        </p:nvPicPr>
        <p:blipFill>
          <a:blip r:embed="rId7" cstate="print"/>
          <a:stretch>
            <a:fillRect/>
          </a:stretch>
        </p:blipFill>
        <p:spPr>
          <a:xfrm>
            <a:off x="9296401" y="5715000"/>
            <a:ext cx="1085227" cy="914400"/>
          </a:xfrm>
          <a:prstGeom prst="rect">
            <a:avLst/>
          </a:prstGeom>
        </p:spPr>
      </p:pic>
      <p:cxnSp>
        <p:nvCxnSpPr>
          <p:cNvPr id="5" name="Straight Connector 4"/>
          <p:cNvCxnSpPr/>
          <p:nvPr/>
        </p:nvCxnSpPr>
        <p:spPr>
          <a:xfrm>
            <a:off x="1524000" y="632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AutoShape 2" descr="Heart Stethoscope - NWH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8"/>
          <a:stretch>
            <a:fillRect/>
          </a:stretch>
        </p:blipFill>
        <p:spPr>
          <a:xfrm>
            <a:off x="9119045" y="7937"/>
            <a:ext cx="2143125" cy="2133600"/>
          </a:xfrm>
          <a:prstGeom prst="rect">
            <a:avLst/>
          </a:prstGeom>
        </p:spPr>
      </p:pic>
    </p:spTree>
    <p:extLst>
      <p:ext uri="{BB962C8B-B14F-4D97-AF65-F5344CB8AC3E}">
        <p14:creationId xmlns:p14="http://schemas.microsoft.com/office/powerpoint/2010/main" val="167174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prstGeom prst="rect">
            <a:avLst/>
          </a:prstGeom>
        </p:spPr>
        <p:txBody>
          <a:bodyPr>
            <a:normAutofit/>
          </a:bodyPr>
          <a:lstStyle/>
          <a:p>
            <a:r>
              <a:rPr lang="en-US" dirty="0"/>
              <a:t>Lack of </a:t>
            </a:r>
            <a:r>
              <a:rPr dirty="0"/>
              <a:t>Advance Care Planning</a:t>
            </a:r>
            <a:r>
              <a:rPr lang="en-US" dirty="0"/>
              <a:t> in COVID</a:t>
            </a:r>
            <a:endParaRPr dirty="0"/>
          </a:p>
        </p:txBody>
      </p:sp>
      <p:sp>
        <p:nvSpPr>
          <p:cNvPr id="149" name="Content Placeholder 2"/>
          <p:cNvSpPr txBox="1">
            <a:spLocks noGrp="1"/>
          </p:cNvSpPr>
          <p:nvPr>
            <p:ph sz="half" idx="1"/>
          </p:nvPr>
        </p:nvSpPr>
        <p:spPr>
          <a:prstGeom prst="rect">
            <a:avLst/>
          </a:prstGeom>
        </p:spPr>
        <p:txBody>
          <a:bodyPr>
            <a:normAutofit fontScale="85000" lnSpcReduction="20000"/>
          </a:bodyPr>
          <a:lstStyle/>
          <a:p>
            <a:r>
              <a:rPr lang="en-US" dirty="0"/>
              <a:t>Has there ever been a time in our history that people are more aware of their mortality? </a:t>
            </a:r>
          </a:p>
          <a:p>
            <a:r>
              <a:rPr lang="en-US" dirty="0"/>
              <a:t>Does this make us more open to education and conversations about Advance Care Planning? </a:t>
            </a:r>
          </a:p>
          <a:p>
            <a:r>
              <a:rPr dirty="0"/>
              <a:t>Would decision</a:t>
            </a:r>
            <a:r>
              <a:rPr lang="en-US" dirty="0"/>
              <a:t> of family</a:t>
            </a:r>
            <a:r>
              <a:rPr dirty="0"/>
              <a:t> to call 911 have been impacted?</a:t>
            </a:r>
          </a:p>
          <a:p>
            <a:r>
              <a:rPr dirty="0"/>
              <a:t>If the Emergency Department provider had a valid advance care plan, would some of the COVID patients not been intubated or resuscitated ?  Would care have been different?</a:t>
            </a:r>
          </a:p>
        </p:txBody>
      </p:sp>
      <p:pic>
        <p:nvPicPr>
          <p:cNvPr id="150" name="Picture 3" descr="Picture 3"/>
          <p:cNvPicPr>
            <a:picLocks noChangeAspect="1"/>
          </p:cNvPicPr>
          <p:nvPr/>
        </p:nvPicPr>
        <p:blipFill>
          <a:blip r:embed="rId2"/>
          <a:stretch>
            <a:fillRect/>
          </a:stretch>
        </p:blipFill>
        <p:spPr>
          <a:xfrm>
            <a:off x="9582774" y="5943600"/>
            <a:ext cx="1085227" cy="914400"/>
          </a:xfrm>
          <a:prstGeom prst="rect">
            <a:avLst/>
          </a:prstGeom>
          <a:ln w="12700">
            <a:miter lim="400000"/>
          </a:ln>
        </p:spPr>
      </p:pic>
      <p:sp>
        <p:nvSpPr>
          <p:cNvPr id="151" name="Straight Connector 4"/>
          <p:cNvSpPr/>
          <p:nvPr/>
        </p:nvSpPr>
        <p:spPr>
          <a:xfrm>
            <a:off x="1524001" y="6324600"/>
            <a:ext cx="7772401" cy="0"/>
          </a:xfrm>
          <a:prstGeom prst="line">
            <a:avLst/>
          </a:prstGeom>
          <a:ln>
            <a:solidFill>
              <a:srgbClr val="4A7EBB"/>
            </a:solidFill>
          </a:ln>
        </p:spPr>
        <p:txBody>
          <a:bodyPr lIns="45719" rIns="45719"/>
          <a:lstStyle/>
          <a:p>
            <a:endParaRPr dirty="0"/>
          </a:p>
        </p:txBody>
      </p:sp>
      <p:pic>
        <p:nvPicPr>
          <p:cNvPr id="2" name="Picture 1">
            <a:extLst>
              <a:ext uri="{FF2B5EF4-FFF2-40B4-BE49-F238E27FC236}">
                <a16:creationId xmlns:a16="http://schemas.microsoft.com/office/drawing/2014/main" id="{BC18CADE-43F7-D998-CA9C-824848783387}"/>
              </a:ext>
            </a:extLst>
          </p:cNvPr>
          <p:cNvPicPr>
            <a:picLocks noChangeAspect="1"/>
          </p:cNvPicPr>
          <p:nvPr/>
        </p:nvPicPr>
        <p:blipFill>
          <a:blip r:embed="rId3"/>
          <a:stretch>
            <a:fillRect/>
          </a:stretch>
        </p:blipFill>
        <p:spPr>
          <a:xfrm>
            <a:off x="7377688" y="2256668"/>
            <a:ext cx="3837428" cy="1765217"/>
          </a:xfrm>
          <a:prstGeom prst="rect">
            <a:avLst/>
          </a:prstGeom>
        </p:spPr>
      </p:pic>
    </p:spTree>
    <p:extLst>
      <p:ext uri="{BB962C8B-B14F-4D97-AF65-F5344CB8AC3E}">
        <p14:creationId xmlns:p14="http://schemas.microsoft.com/office/powerpoint/2010/main" val="2491287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38638-E9A1-4265-A2F4-478855F1EB59}"/>
              </a:ext>
            </a:extLst>
          </p:cNvPr>
          <p:cNvSpPr>
            <a:spLocks noGrp="1"/>
          </p:cNvSpPr>
          <p:nvPr>
            <p:ph idx="1"/>
          </p:nvPr>
        </p:nvSpPr>
        <p:spPr>
          <a:xfrm>
            <a:off x="4965431" y="2438400"/>
            <a:ext cx="6586489" cy="3785419"/>
          </a:xfrm>
        </p:spPr>
        <p:txBody>
          <a:bodyPr>
            <a:normAutofit/>
          </a:bodyPr>
          <a:lstStyle/>
          <a:p>
            <a:pPr marL="0" indent="0">
              <a:buNone/>
            </a:pPr>
            <a:r>
              <a:rPr lang="en-US" sz="2000" b="0" i="0" dirty="0">
                <a:effectLst/>
                <a:latin typeface="Georgia" panose="02040502050405020303" pitchFamily="18" charset="0"/>
              </a:rPr>
              <a:t>Doctors are people too. Sometimes it is difficult for them to accept that they can do no more, so they may want to accentuate the positive, however uncertain it may be. That may be exactly what some patients, caregivers, and inner circles want. Others may prefer that communications be more direct and balanced so that both possibilities but also probabilities are presented.</a:t>
            </a:r>
            <a:endParaRPr lang="en-US" sz="2000" dirty="0"/>
          </a:p>
        </p:txBody>
      </p:sp>
      <p:pic>
        <p:nvPicPr>
          <p:cNvPr id="5" name="Picture 4" descr="Stethoscope">
            <a:extLst>
              <a:ext uri="{FF2B5EF4-FFF2-40B4-BE49-F238E27FC236}">
                <a16:creationId xmlns:a16="http://schemas.microsoft.com/office/drawing/2014/main" id="{23215AB6-FF84-4C99-4CAE-3B34E7CC5515}"/>
              </a:ext>
            </a:extLst>
          </p:cNvPr>
          <p:cNvPicPr>
            <a:picLocks noChangeAspect="1"/>
          </p:cNvPicPr>
          <p:nvPr/>
        </p:nvPicPr>
        <p:blipFill rotWithShape="1">
          <a:blip r:embed="rId2"/>
          <a:srcRect l="34213" r="20667"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940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DDDDC-F86C-4918-8A4D-7D6321BF26B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Working with Medical Providers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56C44B-7CF2-4E18-9741-72D1E17D0617}"/>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2000" dirty="0">
                <a:latin typeface="Georgia" panose="02040502050405020303" pitchFamily="18" charset="0"/>
              </a:rPr>
              <a:t>Encourage </a:t>
            </a:r>
            <a:r>
              <a:rPr lang="en-US" sz="2000" b="0" i="0" dirty="0">
                <a:effectLst/>
                <a:latin typeface="Georgia" panose="02040502050405020303" pitchFamily="18" charset="0"/>
              </a:rPr>
              <a:t>writing down thoughts and questions prior to visit.</a:t>
            </a:r>
          </a:p>
          <a:p>
            <a:pPr marL="742950" lvl="1" indent="-285750">
              <a:buFont typeface="Arial" panose="020B0604020202020204" pitchFamily="34" charset="0"/>
              <a:buChar char="•"/>
            </a:pPr>
            <a:r>
              <a:rPr lang="en-US" sz="2000" b="0" i="0" dirty="0">
                <a:effectLst/>
                <a:latin typeface="Georgia" panose="02040502050405020303" pitchFamily="18" charset="0"/>
              </a:rPr>
              <a:t>What is bothering you most?</a:t>
            </a:r>
          </a:p>
          <a:p>
            <a:pPr marL="742950" lvl="1" indent="-285750">
              <a:buFont typeface="Arial" panose="020B0604020202020204" pitchFamily="34" charset="0"/>
              <a:buChar char="•"/>
            </a:pPr>
            <a:r>
              <a:rPr lang="en-US" sz="2000" b="0" i="0" dirty="0">
                <a:effectLst/>
                <a:latin typeface="Georgia" panose="02040502050405020303" pitchFamily="18" charset="0"/>
              </a:rPr>
              <a:t>What do you hope to learn or understand?</a:t>
            </a:r>
          </a:p>
          <a:p>
            <a:pPr>
              <a:buFont typeface="Arial" panose="020B0604020202020204" pitchFamily="34" charset="0"/>
              <a:buChar char="•"/>
            </a:pPr>
            <a:r>
              <a:rPr lang="en-US" sz="2000" b="0" i="0" dirty="0">
                <a:effectLst/>
                <a:latin typeface="Georgia" panose="02040502050405020303" pitchFamily="18" charset="0"/>
              </a:rPr>
              <a:t>What are the side effects of recommended drugs or treatments?</a:t>
            </a:r>
          </a:p>
          <a:p>
            <a:pPr>
              <a:buFont typeface="Arial" panose="020B0604020202020204" pitchFamily="34" charset="0"/>
              <a:buChar char="•"/>
            </a:pPr>
            <a:r>
              <a:rPr lang="en-US" sz="2000" b="0" i="0" dirty="0">
                <a:effectLst/>
                <a:latin typeface="Georgia" panose="02040502050405020303" pitchFamily="18" charset="0"/>
              </a:rPr>
              <a:t>How will you know that you are getting better, that the treatment is working? How long should you expect that will take?</a:t>
            </a:r>
          </a:p>
          <a:p>
            <a:r>
              <a:rPr lang="en-US" sz="2000" b="0" i="0" dirty="0">
                <a:effectLst/>
                <a:latin typeface="Georgia" panose="02040502050405020303" pitchFamily="18" charset="0"/>
              </a:rPr>
              <a:t>One useful approach is to ask something like, “Would you be surprised if (name) died in the next year/six months?” By framing the question of life expectancy differently, the question becomes easier to answer.</a:t>
            </a:r>
            <a:endParaRPr lang="en-US" sz="2000" dirty="0"/>
          </a:p>
        </p:txBody>
      </p:sp>
    </p:spTree>
    <p:extLst>
      <p:ext uri="{BB962C8B-B14F-4D97-AF65-F5344CB8AC3E}">
        <p14:creationId xmlns:p14="http://schemas.microsoft.com/office/powerpoint/2010/main" val="1641325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0BF6FB1-0854-44A9-A900-2FA0514DDD52}"/>
              </a:ext>
            </a:extLst>
          </p:cNvPr>
          <p:cNvSpPr>
            <a:spLocks noGrp="1" noChangeArrowheads="1"/>
          </p:cNvSpPr>
          <p:nvPr>
            <p:ph type="title"/>
          </p:nvPr>
        </p:nvSpPr>
        <p:spPr>
          <a:xfrm rot="16200000">
            <a:off x="-1171367" y="1793158"/>
            <a:ext cx="5961888" cy="3097947"/>
          </a:xfrm>
          <a:solidFill>
            <a:schemeClr val="accent1"/>
          </a:solidFill>
        </p:spPr>
        <p:txBody>
          <a:bodyPr anchor="ctr">
            <a:normAutofit/>
          </a:bodyPr>
          <a:lstStyle/>
          <a:p>
            <a:r>
              <a:rPr lang="en-US" altLang="en-US" sz="4800" dirty="0">
                <a:solidFill>
                  <a:schemeClr val="bg1"/>
                </a:solidFill>
              </a:rPr>
              <a:t> Why Palliative Care Services </a:t>
            </a:r>
            <a:br>
              <a:rPr lang="en-US" altLang="en-US" sz="4800" dirty="0">
                <a:solidFill>
                  <a:schemeClr val="bg1"/>
                </a:solidFill>
              </a:rPr>
            </a:br>
            <a:r>
              <a:rPr lang="en-US" altLang="en-US" sz="4800" dirty="0">
                <a:solidFill>
                  <a:schemeClr val="bg1"/>
                </a:solidFill>
              </a:rPr>
              <a:t>Are Good For All</a:t>
            </a:r>
          </a:p>
        </p:txBody>
      </p:sp>
      <p:pic>
        <p:nvPicPr>
          <p:cNvPr id="24" name="Content Placeholder 3">
            <a:extLst>
              <a:ext uri="{FF2B5EF4-FFF2-40B4-BE49-F238E27FC236}">
                <a16:creationId xmlns:a16="http://schemas.microsoft.com/office/drawing/2014/main" id="{EAD01314-C473-4FD9-B8AA-84F6D54A079C}"/>
              </a:ext>
            </a:extLst>
          </p:cNvPr>
          <p:cNvPicPr>
            <a:picLocks noChangeAspect="1"/>
          </p:cNvPicPr>
          <p:nvPr/>
        </p:nvPicPr>
        <p:blipFill rotWithShape="1">
          <a:blip r:embed="rId2"/>
          <a:srcRect l="1059" r="12116" b="1"/>
          <a:stretch/>
        </p:blipFill>
        <p:spPr>
          <a:xfrm>
            <a:off x="4280011" y="3128501"/>
            <a:ext cx="7262372" cy="3450269"/>
          </a:xfrm>
          <a:prstGeom prst="rect">
            <a:avLst/>
          </a:prstGeom>
          <a:noFill/>
        </p:spPr>
      </p:pic>
      <p:graphicFrame>
        <p:nvGraphicFramePr>
          <p:cNvPr id="19461" name="Rectangle 3">
            <a:extLst>
              <a:ext uri="{FF2B5EF4-FFF2-40B4-BE49-F238E27FC236}">
                <a16:creationId xmlns:a16="http://schemas.microsoft.com/office/drawing/2014/main" id="{08B1E258-F3C5-4A79-B55D-3DA9E1278290}"/>
              </a:ext>
            </a:extLst>
          </p:cNvPr>
          <p:cNvGraphicFramePr>
            <a:graphicFrameLocks noGrp="1"/>
          </p:cNvGraphicFramePr>
          <p:nvPr>
            <p:ph idx="1"/>
          </p:nvPr>
        </p:nvGraphicFramePr>
        <p:xfrm>
          <a:off x="4280007" y="546341"/>
          <a:ext cx="7262371" cy="2435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1FA57CF-9939-40E2-AA6D-029D00656B5B}"/>
              </a:ext>
            </a:extLst>
          </p:cNvPr>
          <p:cNvSpPr>
            <a:spLocks noGrp="1" noChangeArrowheads="1"/>
          </p:cNvSpPr>
          <p:nvPr>
            <p:ph type="title"/>
          </p:nvPr>
        </p:nvSpPr>
        <p:spPr>
          <a:xfrm>
            <a:off x="1383564" y="348865"/>
            <a:ext cx="9718111" cy="1576446"/>
          </a:xfrm>
          <a:solidFill>
            <a:schemeClr val="accent1"/>
          </a:solidFill>
        </p:spPr>
        <p:txBody>
          <a:bodyPr anchor="ctr">
            <a:normAutofit/>
          </a:bodyPr>
          <a:lstStyle/>
          <a:p>
            <a:r>
              <a:rPr lang="en-US" altLang="en-US" sz="4000" dirty="0">
                <a:solidFill>
                  <a:srgbClr val="FFFFFF"/>
                </a:solidFill>
              </a:rPr>
              <a:t>Benefits of Medicare Hospice</a:t>
            </a:r>
          </a:p>
        </p:txBody>
      </p:sp>
      <p:graphicFrame>
        <p:nvGraphicFramePr>
          <p:cNvPr id="36869" name="Rectangle 3">
            <a:extLst>
              <a:ext uri="{FF2B5EF4-FFF2-40B4-BE49-F238E27FC236}">
                <a16:creationId xmlns:a16="http://schemas.microsoft.com/office/drawing/2014/main" id="{D10CF66C-AB62-4300-AE9D-291BA86B86BB}"/>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20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3">
            <a:extLst>
              <a:ext uri="{FF2B5EF4-FFF2-40B4-BE49-F238E27FC236}">
                <a16:creationId xmlns:a16="http://schemas.microsoft.com/office/drawing/2014/main" id="{50A3C1AB-1153-42D2-8378-34B849C1C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DF1331C-BE88-622B-5E30-98E1FC792923}"/>
              </a:ext>
            </a:extLst>
          </p:cNvPr>
          <p:cNvSpPr>
            <a:spLocks noGrp="1"/>
          </p:cNvSpPr>
          <p:nvPr>
            <p:ph type="ctrTitle"/>
          </p:nvPr>
        </p:nvSpPr>
        <p:spPr>
          <a:xfrm>
            <a:off x="2103121" y="4727173"/>
            <a:ext cx="7985759" cy="868823"/>
          </a:xfrm>
        </p:spPr>
        <p:txBody>
          <a:bodyPr anchor="ctr">
            <a:normAutofit/>
          </a:bodyPr>
          <a:lstStyle/>
          <a:p>
            <a:r>
              <a:rPr lang="en-US" sz="4000"/>
              <a:t>QUESTIONS</a:t>
            </a:r>
          </a:p>
        </p:txBody>
      </p:sp>
      <p:sp>
        <p:nvSpPr>
          <p:cNvPr id="21"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Subtitle 6">
            <a:extLst>
              <a:ext uri="{FF2B5EF4-FFF2-40B4-BE49-F238E27FC236}">
                <a16:creationId xmlns:a16="http://schemas.microsoft.com/office/drawing/2014/main" id="{86463C93-51FA-ADED-275A-90818972B6D3}"/>
              </a:ext>
            </a:extLst>
          </p:cNvPr>
          <p:cNvSpPr>
            <a:spLocks noGrp="1"/>
          </p:cNvSpPr>
          <p:nvPr>
            <p:ph type="subTitle" idx="1"/>
          </p:nvPr>
        </p:nvSpPr>
        <p:spPr>
          <a:xfrm>
            <a:off x="2615738" y="5680637"/>
            <a:ext cx="6960524" cy="598516"/>
          </a:xfrm>
        </p:spPr>
        <p:txBody>
          <a:bodyPr anchor="ctr">
            <a:normAutofit/>
          </a:bodyPr>
          <a:lstStyle/>
          <a:p>
            <a:r>
              <a:rPr lang="en-US" sz="2000" dirty="0">
                <a:solidFill>
                  <a:schemeClr val="bg1"/>
                </a:solidFill>
              </a:rPr>
              <a:t>JCHIRICO@HPCANYS.ORG</a:t>
            </a:r>
          </a:p>
        </p:txBody>
      </p:sp>
      <p:pic>
        <p:nvPicPr>
          <p:cNvPr id="22" name="Graphic 10" descr="Help">
            <a:extLst>
              <a:ext uri="{FF2B5EF4-FFF2-40B4-BE49-F238E27FC236}">
                <a16:creationId xmlns:a16="http://schemas.microsoft.com/office/drawing/2014/main" id="{E4851D83-D436-246B-CA20-E1CAD149A7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8714" y="299258"/>
            <a:ext cx="4094573" cy="4094573"/>
          </a:xfrm>
          <a:prstGeom prst="rect">
            <a:avLst/>
          </a:prstGeom>
        </p:spPr>
      </p:pic>
    </p:spTree>
    <p:extLst>
      <p:ext uri="{BB962C8B-B14F-4D97-AF65-F5344CB8AC3E}">
        <p14:creationId xmlns:p14="http://schemas.microsoft.com/office/powerpoint/2010/main" val="9125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700"/>
                                        <p:tgtEl>
                                          <p:spTgt spid="2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700"/>
                                        <p:tgtEl>
                                          <p:spTgt spid="7">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graphicFrame>
        <p:nvGraphicFramePr>
          <p:cNvPr id="11" name="Content Placeholder 2">
            <a:extLst>
              <a:ext uri="{FF2B5EF4-FFF2-40B4-BE49-F238E27FC236}">
                <a16:creationId xmlns:a16="http://schemas.microsoft.com/office/drawing/2014/main" id="{896BC066-9DA8-86C8-AB1C-8D7DB7569F77}"/>
              </a:ext>
            </a:extLst>
          </p:cNvPr>
          <p:cNvGraphicFramePr>
            <a:graphicFrameLocks noGrp="1"/>
          </p:cNvGraphicFramePr>
          <p:nvPr>
            <p:ph idx="1"/>
            <p:extLst>
              <p:ext uri="{D42A27DB-BD31-4B8C-83A1-F6EECF244321}">
                <p14:modId xmlns:p14="http://schemas.microsoft.com/office/powerpoint/2010/main" val="1258163120"/>
              </p:ext>
            </p:extLst>
          </p:nvPr>
        </p:nvGraphicFramePr>
        <p:xfrm>
          <a:off x="1981200" y="1600201"/>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ospiceLOGO skype.jpg"/>
          <p:cNvPicPr>
            <a:picLocks noChangeAspect="1"/>
          </p:cNvPicPr>
          <p:nvPr/>
        </p:nvPicPr>
        <p:blipFill>
          <a:blip r:embed="rId7" cstate="print"/>
          <a:stretch>
            <a:fillRect/>
          </a:stretch>
        </p:blipFill>
        <p:spPr>
          <a:xfrm>
            <a:off x="9296401" y="5715000"/>
            <a:ext cx="1085227" cy="914400"/>
          </a:xfrm>
          <a:prstGeom prst="rect">
            <a:avLst/>
          </a:prstGeom>
        </p:spPr>
      </p:pic>
      <p:cxnSp>
        <p:nvCxnSpPr>
          <p:cNvPr id="5" name="Straight Connector 4"/>
          <p:cNvCxnSpPr/>
          <p:nvPr/>
        </p:nvCxnSpPr>
        <p:spPr>
          <a:xfrm>
            <a:off x="1524000" y="632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4D7328-14D0-31AA-BEEC-8F1ED31008DA}"/>
              </a:ext>
            </a:extLst>
          </p:cNvPr>
          <p:cNvSpPr txBox="1"/>
          <p:nvPr/>
        </p:nvSpPr>
        <p:spPr>
          <a:xfrm>
            <a:off x="3518113" y="5009971"/>
            <a:ext cx="5778287" cy="1323439"/>
          </a:xfrm>
          <a:prstGeom prst="rect">
            <a:avLst/>
          </a:prstGeom>
          <a:noFill/>
        </p:spPr>
        <p:txBody>
          <a:bodyPr wrap="square" rtlCol="0">
            <a:spAutoFit/>
          </a:bodyPr>
          <a:lstStyle/>
          <a:p>
            <a:r>
              <a:rPr lang="en-US" sz="2000" dirty="0"/>
              <a:t>US Catholic Bishops: ethical-religious-directives-</a:t>
            </a:r>
          </a:p>
          <a:p>
            <a:r>
              <a:rPr lang="en-US" sz="2000" dirty="0">
                <a:hlinkClick r:id="rId8"/>
              </a:rPr>
              <a:t>https://www.usccb.org/resources/ethical-and-religious-directives-catholic-healthcare-services</a:t>
            </a:r>
            <a:endParaRPr lang="en-US" sz="2000" dirty="0"/>
          </a:p>
          <a:p>
            <a:endParaRPr lang="en-US" sz="2000" dirty="0"/>
          </a:p>
        </p:txBody>
      </p:sp>
    </p:spTree>
    <p:extLst>
      <p:ext uri="{BB962C8B-B14F-4D97-AF65-F5344CB8AC3E}">
        <p14:creationId xmlns:p14="http://schemas.microsoft.com/office/powerpoint/2010/main" val="17382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A24C9B-1184-4BCC-8B9A-E1E4E1158429}"/>
              </a:ext>
            </a:extLst>
          </p:cNvPr>
          <p:cNvSpPr>
            <a:spLocks noGrp="1"/>
          </p:cNvSpPr>
          <p:nvPr>
            <p:ph idx="4294967295"/>
          </p:nvPr>
        </p:nvSpPr>
        <p:spPr>
          <a:xfrm>
            <a:off x="838201" y="1825625"/>
            <a:ext cx="5092194" cy="4351338"/>
          </a:xfrm>
        </p:spPr>
        <p:txBody>
          <a:bodyPr vert="horz" lIns="91440" tIns="45720" rIns="91440" bIns="45720" rtlCol="0">
            <a:normAutofit/>
          </a:bodyPr>
          <a:lstStyle/>
          <a:p>
            <a:pPr fontAlgn="base"/>
            <a:r>
              <a:rPr lang="en-US" sz="2200" b="0" i="0">
                <a:effectLst/>
              </a:rPr>
              <a:t>Two thirds of Americans don’t have a living will or advance directive outlining their wishes for end-of-life care. </a:t>
            </a:r>
          </a:p>
          <a:p>
            <a:pPr fontAlgn="base"/>
            <a:endParaRPr lang="en-US" sz="2200" b="0" i="0">
              <a:effectLst/>
            </a:endParaRPr>
          </a:p>
          <a:p>
            <a:pPr fontAlgn="base"/>
            <a:endParaRPr lang="en-US" sz="2200"/>
          </a:p>
          <a:p>
            <a:pPr fontAlgn="base"/>
            <a:endParaRPr lang="en-US" sz="2200" b="0" i="0">
              <a:effectLst/>
            </a:endParaRPr>
          </a:p>
          <a:p>
            <a:pPr fontAlgn="base"/>
            <a:r>
              <a:rPr lang="en-US" sz="2200" b="0" i="0">
                <a:effectLst/>
              </a:rPr>
              <a:t>Ninety percent of older Americans hope to stay in their own home as they age—yet one in four already has difficulty with everyday needs like bathing, dressing and getting around the house.</a:t>
            </a:r>
          </a:p>
        </p:txBody>
      </p:sp>
      <p:sp>
        <p:nvSpPr>
          <p:cNvPr id="19" name="Oval 1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9108F29-6513-238A-F720-E418FC505B51}"/>
              </a:ext>
            </a:extLst>
          </p:cNvPr>
          <p:cNvPicPr>
            <a:picLocks noChangeAspect="1"/>
          </p:cNvPicPr>
          <p:nvPr/>
        </p:nvPicPr>
        <p:blipFill rotWithShape="1">
          <a:blip r:embed="rId2"/>
          <a:srcRect t="1599" r="1" b="214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Picture 1">
            <a:extLst>
              <a:ext uri="{FF2B5EF4-FFF2-40B4-BE49-F238E27FC236}">
                <a16:creationId xmlns:a16="http://schemas.microsoft.com/office/drawing/2014/main" id="{A11BA889-D52C-7FCB-98ED-A64A45222021}"/>
              </a:ext>
            </a:extLst>
          </p:cNvPr>
          <p:cNvPicPr>
            <a:picLocks noChangeAspect="1"/>
          </p:cNvPicPr>
          <p:nvPr/>
        </p:nvPicPr>
        <p:blipFill rotWithShape="1">
          <a:blip r:embed="rId3"/>
          <a:srcRect l="7858" r="16311"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92328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0D3007-7E6B-44FB-95AC-247F80AF7466}"/>
              </a:ext>
            </a:extLst>
          </p:cNvPr>
          <p:cNvSpPr>
            <a:spLocks noGrp="1"/>
          </p:cNvSpPr>
          <p:nvPr>
            <p:ph type="title"/>
          </p:nvPr>
        </p:nvSpPr>
        <p:spPr>
          <a:xfrm>
            <a:off x="1981200" y="274638"/>
            <a:ext cx="8229600" cy="1143000"/>
          </a:xfrm>
        </p:spPr>
        <p:txBody>
          <a:bodyPr vert="horz" lIns="91440" tIns="45720" rIns="91440" bIns="45720" rtlCol="0" anchor="ctr">
            <a:normAutofit/>
          </a:bodyPr>
          <a:lstStyle/>
          <a:p>
            <a:pPr fontAlgn="base">
              <a:spcAft>
                <a:spcPct val="0"/>
              </a:spcAft>
              <a:defRPr/>
            </a:pPr>
            <a:r>
              <a:rPr lang="en-US" sz="3700">
                <a:effectLst>
                  <a:outerShdw blurRad="50000" dist="30000" dir="5400000" algn="tl" rotWithShape="0">
                    <a:srgbClr val="000000">
                      <a:alpha val="30000"/>
                    </a:srgbClr>
                  </a:outerShdw>
                </a:effectLst>
              </a:rPr>
              <a:t>Conversations About Advance Care Planning</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499" r="22839" b="1"/>
          <a:stretch/>
        </p:blipFill>
        <p:spPr bwMode="auto">
          <a:xfrm>
            <a:off x="1981200" y="1600201"/>
            <a:ext cx="4038600"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72200" y="1600201"/>
            <a:ext cx="40386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sz="2800">
                <a:latin typeface="+mn-lt"/>
                <a:cs typeface="+mn-cs"/>
              </a:rPr>
              <a:t>“A goal without a plan is just a wish.” </a:t>
            </a:r>
            <a:br>
              <a:rPr lang="en-US" altLang="en-US" sz="2800">
                <a:latin typeface="+mn-lt"/>
                <a:cs typeface="+mn-cs"/>
              </a:rPr>
            </a:br>
            <a:endParaRPr lang="en-US" altLang="en-US" sz="2800">
              <a:latin typeface="+mn-lt"/>
              <a:cs typeface="+mn-cs"/>
            </a:endParaRPr>
          </a:p>
          <a:p>
            <a:pPr>
              <a:spcBef>
                <a:spcPct val="20000"/>
              </a:spcBef>
              <a:defRPr/>
            </a:pPr>
            <a:r>
              <a:rPr lang="en-US" altLang="en-US" sz="2800">
                <a:latin typeface="+mn-lt"/>
                <a:cs typeface="+mn-cs"/>
              </a:rPr>
              <a:t>― Antoine de Saint-Exupéry</a:t>
            </a:r>
            <a:br>
              <a:rPr lang="en-US" altLang="en-US" sz="2800">
                <a:latin typeface="+mn-lt"/>
                <a:cs typeface="+mn-cs"/>
              </a:rPr>
            </a:br>
            <a:endParaRPr lang="en-US" altLang="en-US" sz="2800">
              <a:latin typeface="+mn-lt"/>
              <a:cs typeface="+mn-cs"/>
            </a:endParaRPr>
          </a:p>
        </p:txBody>
      </p:sp>
      <p:sp>
        <p:nvSpPr>
          <p:cNvPr id="2" name="Slide Number Placeholder 1" hidden="1"/>
          <p:cNvSpPr>
            <a:spLocks noGrp="1"/>
          </p:cNvSpPr>
          <p:nvPr>
            <p:ph type="sldNum" sz="quarter" idx="12"/>
          </p:nvPr>
        </p:nvSpPr>
        <p:spPr/>
        <p:txBody>
          <a:bodyPr/>
          <a:lstStyle/>
          <a:p>
            <a:pPr>
              <a:spcAft>
                <a:spcPts val="600"/>
              </a:spcAft>
            </a:pPr>
            <a:fld id="{1F9457CE-5BD9-C942-AA35-6E5AA7E2CB11}" type="slidenum">
              <a:rPr lang="en-US" smtClean="0"/>
              <a:pPr>
                <a:spcAft>
                  <a:spcPts val="600"/>
                </a:spcAft>
              </a:pPr>
              <a:t>5</a:t>
            </a:fld>
            <a:endParaRPr lang="en-US"/>
          </a:p>
        </p:txBody>
      </p:sp>
    </p:spTree>
    <p:extLst>
      <p:ext uri="{BB962C8B-B14F-4D97-AF65-F5344CB8AC3E}">
        <p14:creationId xmlns:p14="http://schemas.microsoft.com/office/powerpoint/2010/main" val="13577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56AD14-C936-4D72-981C-DFDFBF070B71}"/>
              </a:ext>
            </a:extLst>
          </p:cNvPr>
          <p:cNvPicPr>
            <a:picLocks noGrp="1" noChangeAspect="1"/>
          </p:cNvPicPr>
          <p:nvPr>
            <p:ph idx="1"/>
          </p:nvPr>
        </p:nvPicPr>
        <p:blipFill rotWithShape="1">
          <a:blip r:embed="rId2"/>
          <a:srcRect r="1" b="2492"/>
          <a:stretch/>
        </p:blipFill>
        <p:spPr>
          <a:xfrm>
            <a:off x="643130" y="602541"/>
            <a:ext cx="10889442" cy="5680742"/>
          </a:xfrm>
          <a:prstGeom prst="rect">
            <a:avLst/>
          </a:prstGeom>
        </p:spPr>
      </p:pic>
      <p:sp>
        <p:nvSpPr>
          <p:cNvPr id="5" name="TextBox 4">
            <a:extLst>
              <a:ext uri="{FF2B5EF4-FFF2-40B4-BE49-F238E27FC236}">
                <a16:creationId xmlns:a16="http://schemas.microsoft.com/office/drawing/2014/main" id="{BED425F2-E4D3-4EBA-9C23-5518B7081E1D}"/>
              </a:ext>
            </a:extLst>
          </p:cNvPr>
          <p:cNvSpPr txBox="1"/>
          <p:nvPr/>
        </p:nvSpPr>
        <p:spPr>
          <a:xfrm>
            <a:off x="9700007" y="1402153"/>
            <a:ext cx="1543996" cy="377023"/>
          </a:xfrm>
          <a:prstGeom prst="rect">
            <a:avLst/>
          </a:prstGeom>
          <a:solidFill>
            <a:schemeClr val="accent1">
              <a:lumMod val="60000"/>
              <a:lumOff val="40000"/>
            </a:schemeClr>
          </a:solidFill>
        </p:spPr>
        <p:txBody>
          <a:bodyPr wrap="square" rtlCol="0">
            <a:spAutoFit/>
          </a:bodyPr>
          <a:lstStyle/>
          <a:p>
            <a:r>
              <a:rPr lang="en-US" dirty="0"/>
              <a:t>Hospice Care</a:t>
            </a:r>
          </a:p>
        </p:txBody>
      </p:sp>
      <p:sp>
        <p:nvSpPr>
          <p:cNvPr id="21" name="TextBox 20">
            <a:extLst>
              <a:ext uri="{FF2B5EF4-FFF2-40B4-BE49-F238E27FC236}">
                <a16:creationId xmlns:a16="http://schemas.microsoft.com/office/drawing/2014/main" id="{E595E533-8DA0-4C7B-84C8-1B1459C66BEC}"/>
              </a:ext>
            </a:extLst>
          </p:cNvPr>
          <p:cNvSpPr txBox="1"/>
          <p:nvPr/>
        </p:nvSpPr>
        <p:spPr>
          <a:xfrm>
            <a:off x="1575821" y="944334"/>
            <a:ext cx="2152143" cy="646331"/>
          </a:xfrm>
          <a:prstGeom prst="rect">
            <a:avLst/>
          </a:prstGeom>
          <a:solidFill>
            <a:schemeClr val="accent1">
              <a:lumMod val="60000"/>
              <a:lumOff val="40000"/>
            </a:schemeClr>
          </a:solidFill>
        </p:spPr>
        <p:txBody>
          <a:bodyPr wrap="square" rtlCol="0">
            <a:spAutoFit/>
          </a:bodyPr>
          <a:lstStyle/>
          <a:p>
            <a:r>
              <a:rPr lang="en-US" dirty="0"/>
              <a:t>Curative/Aggressive Treatment</a:t>
            </a:r>
          </a:p>
        </p:txBody>
      </p:sp>
      <p:cxnSp>
        <p:nvCxnSpPr>
          <p:cNvPr id="7" name="Straight Connector 6">
            <a:extLst>
              <a:ext uri="{FF2B5EF4-FFF2-40B4-BE49-F238E27FC236}">
                <a16:creationId xmlns:a16="http://schemas.microsoft.com/office/drawing/2014/main" id="{FC7C1F4A-4289-466E-B3C8-62DA9AF9B1D4}"/>
              </a:ext>
            </a:extLst>
          </p:cNvPr>
          <p:cNvCxnSpPr>
            <a:cxnSpLocks/>
          </p:cNvCxnSpPr>
          <p:nvPr/>
        </p:nvCxnSpPr>
        <p:spPr>
          <a:xfrm>
            <a:off x="5178175" y="889375"/>
            <a:ext cx="20549" cy="1977115"/>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6BFEB10E-8C71-1A95-1B2C-39B0CE3F3DEB}"/>
              </a:ext>
            </a:extLst>
          </p:cNvPr>
          <p:cNvSpPr txBox="1"/>
          <p:nvPr/>
        </p:nvSpPr>
        <p:spPr>
          <a:xfrm>
            <a:off x="6821652" y="1402152"/>
            <a:ext cx="1543996" cy="377023"/>
          </a:xfrm>
          <a:prstGeom prst="rect">
            <a:avLst/>
          </a:prstGeom>
          <a:solidFill>
            <a:schemeClr val="accent1">
              <a:lumMod val="60000"/>
              <a:lumOff val="40000"/>
            </a:schemeClr>
          </a:solidFill>
        </p:spPr>
        <p:txBody>
          <a:bodyPr wrap="square" rtlCol="0">
            <a:spAutoFit/>
          </a:bodyPr>
          <a:lstStyle/>
          <a:p>
            <a:r>
              <a:rPr lang="en-US" dirty="0"/>
              <a:t>Palliative Care</a:t>
            </a:r>
          </a:p>
        </p:txBody>
      </p:sp>
    </p:spTree>
    <p:extLst>
      <p:ext uri="{BB962C8B-B14F-4D97-AF65-F5344CB8AC3E}">
        <p14:creationId xmlns:p14="http://schemas.microsoft.com/office/powerpoint/2010/main" val="309901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56AD14-C936-4D72-981C-DFDFBF070B71}"/>
              </a:ext>
            </a:extLst>
          </p:cNvPr>
          <p:cNvPicPr>
            <a:picLocks noGrp="1" noChangeAspect="1"/>
          </p:cNvPicPr>
          <p:nvPr>
            <p:ph idx="1"/>
          </p:nvPr>
        </p:nvPicPr>
        <p:blipFill rotWithShape="1">
          <a:blip r:embed="rId2"/>
          <a:srcRect r="1" b="2492"/>
          <a:stretch/>
        </p:blipFill>
        <p:spPr>
          <a:xfrm>
            <a:off x="643130" y="602541"/>
            <a:ext cx="10889442" cy="5680742"/>
          </a:xfrm>
          <a:prstGeom prst="rect">
            <a:avLst/>
          </a:prstGeom>
        </p:spPr>
      </p:pic>
      <p:sp>
        <p:nvSpPr>
          <p:cNvPr id="5" name="TextBox 4">
            <a:extLst>
              <a:ext uri="{FF2B5EF4-FFF2-40B4-BE49-F238E27FC236}">
                <a16:creationId xmlns:a16="http://schemas.microsoft.com/office/drawing/2014/main" id="{BED425F2-E4D3-4EBA-9C23-5518B7081E1D}"/>
              </a:ext>
            </a:extLst>
          </p:cNvPr>
          <p:cNvSpPr txBox="1"/>
          <p:nvPr/>
        </p:nvSpPr>
        <p:spPr>
          <a:xfrm>
            <a:off x="8045867" y="1237766"/>
            <a:ext cx="1543996" cy="1200329"/>
          </a:xfrm>
          <a:prstGeom prst="rect">
            <a:avLst/>
          </a:prstGeom>
          <a:solidFill>
            <a:schemeClr val="accent1">
              <a:lumMod val="60000"/>
              <a:lumOff val="40000"/>
            </a:schemeClr>
          </a:solidFill>
        </p:spPr>
        <p:txBody>
          <a:bodyPr wrap="square" rtlCol="0">
            <a:spAutoFit/>
          </a:bodyPr>
          <a:lstStyle/>
          <a:p>
            <a:r>
              <a:rPr lang="en-US" dirty="0"/>
              <a:t>Family</a:t>
            </a:r>
          </a:p>
          <a:p>
            <a:r>
              <a:rPr lang="en-US" dirty="0"/>
              <a:t>Q-O-L Focus</a:t>
            </a:r>
          </a:p>
          <a:p>
            <a:r>
              <a:rPr lang="en-US" dirty="0"/>
              <a:t>Comfort Care</a:t>
            </a:r>
          </a:p>
          <a:p>
            <a:r>
              <a:rPr lang="en-US" dirty="0"/>
              <a:t>At Home Care</a:t>
            </a:r>
          </a:p>
        </p:txBody>
      </p:sp>
      <p:sp>
        <p:nvSpPr>
          <p:cNvPr id="21" name="TextBox 20">
            <a:extLst>
              <a:ext uri="{FF2B5EF4-FFF2-40B4-BE49-F238E27FC236}">
                <a16:creationId xmlns:a16="http://schemas.microsoft.com/office/drawing/2014/main" id="{E595E533-8DA0-4C7B-84C8-1B1459C66BEC}"/>
              </a:ext>
            </a:extLst>
          </p:cNvPr>
          <p:cNvSpPr txBox="1"/>
          <p:nvPr/>
        </p:nvSpPr>
        <p:spPr>
          <a:xfrm>
            <a:off x="1575821" y="944334"/>
            <a:ext cx="2152143" cy="1200329"/>
          </a:xfrm>
          <a:prstGeom prst="rect">
            <a:avLst/>
          </a:prstGeom>
          <a:solidFill>
            <a:schemeClr val="accent1">
              <a:lumMod val="60000"/>
              <a:lumOff val="40000"/>
            </a:schemeClr>
          </a:solidFill>
        </p:spPr>
        <p:txBody>
          <a:bodyPr wrap="square" rtlCol="0">
            <a:spAutoFit/>
          </a:bodyPr>
          <a:lstStyle/>
          <a:p>
            <a:r>
              <a:rPr lang="en-US" dirty="0"/>
              <a:t>Individual</a:t>
            </a:r>
          </a:p>
          <a:p>
            <a:r>
              <a:rPr lang="en-US" dirty="0"/>
              <a:t>Curative Tx</a:t>
            </a:r>
          </a:p>
          <a:p>
            <a:r>
              <a:rPr lang="en-US" dirty="0"/>
              <a:t>Clinical Trials</a:t>
            </a:r>
          </a:p>
          <a:p>
            <a:r>
              <a:rPr lang="en-US" dirty="0"/>
              <a:t>Disease Focus</a:t>
            </a:r>
          </a:p>
        </p:txBody>
      </p:sp>
      <p:pic>
        <p:nvPicPr>
          <p:cNvPr id="3" name="Graphic 2" descr="Man with solid fill">
            <a:extLst>
              <a:ext uri="{FF2B5EF4-FFF2-40B4-BE49-F238E27FC236}">
                <a16:creationId xmlns:a16="http://schemas.microsoft.com/office/drawing/2014/main" id="{E1F08C5E-CEEB-44A0-B27D-8ED887B0F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2420" y="948799"/>
            <a:ext cx="914400" cy="914400"/>
          </a:xfrm>
          <a:prstGeom prst="rect">
            <a:avLst/>
          </a:prstGeom>
        </p:spPr>
      </p:pic>
      <p:pic>
        <p:nvPicPr>
          <p:cNvPr id="8" name="Graphic 7" descr="Group with solid fill">
            <a:extLst>
              <a:ext uri="{FF2B5EF4-FFF2-40B4-BE49-F238E27FC236}">
                <a16:creationId xmlns:a16="http://schemas.microsoft.com/office/drawing/2014/main" id="{1725D804-1B09-4CE1-B907-46B603C21A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7339" y="196889"/>
            <a:ext cx="914400" cy="914400"/>
          </a:xfrm>
          <a:prstGeom prst="rect">
            <a:avLst/>
          </a:prstGeom>
        </p:spPr>
      </p:pic>
    </p:spTree>
    <p:extLst>
      <p:ext uri="{BB962C8B-B14F-4D97-AF65-F5344CB8AC3E}">
        <p14:creationId xmlns:p14="http://schemas.microsoft.com/office/powerpoint/2010/main" val="80096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7384-F40D-47C7-990F-363157642E81}"/>
              </a:ext>
            </a:extLst>
          </p:cNvPr>
          <p:cNvSpPr>
            <a:spLocks noGrp="1"/>
          </p:cNvSpPr>
          <p:nvPr>
            <p:ph type="title"/>
          </p:nvPr>
        </p:nvSpPr>
        <p:spPr>
          <a:xfrm>
            <a:off x="826396" y="586855"/>
            <a:ext cx="4230100" cy="3387497"/>
          </a:xfrm>
          <a:solidFill>
            <a:schemeClr val="accent1">
              <a:lumMod val="60000"/>
              <a:lumOff val="40000"/>
            </a:schemeClr>
          </a:solidFill>
        </p:spPr>
        <p:txBody>
          <a:bodyPr anchor="b">
            <a:normAutofit/>
          </a:bodyPr>
          <a:lstStyle/>
          <a:p>
            <a:pPr algn="r"/>
            <a:r>
              <a:rPr lang="en-US" sz="4000">
                <a:solidFill>
                  <a:srgbClr val="FFFFFF"/>
                </a:solidFill>
              </a:rPr>
              <a:t>What Lies In The Gap</a:t>
            </a:r>
          </a:p>
        </p:txBody>
      </p:sp>
      <p:sp>
        <p:nvSpPr>
          <p:cNvPr id="3" name="Content Placeholder 2">
            <a:extLst>
              <a:ext uri="{FF2B5EF4-FFF2-40B4-BE49-F238E27FC236}">
                <a16:creationId xmlns:a16="http://schemas.microsoft.com/office/drawing/2014/main" id="{FB62A01F-1B8F-4D93-9C70-E7C64C740DE9}"/>
              </a:ext>
            </a:extLst>
          </p:cNvPr>
          <p:cNvSpPr>
            <a:spLocks noGrp="1"/>
          </p:cNvSpPr>
          <p:nvPr>
            <p:ph idx="1"/>
          </p:nvPr>
        </p:nvSpPr>
        <p:spPr>
          <a:xfrm>
            <a:off x="6503158" y="649480"/>
            <a:ext cx="4862447" cy="5546047"/>
          </a:xfrm>
        </p:spPr>
        <p:txBody>
          <a:bodyPr anchor="ctr">
            <a:normAutofit/>
          </a:bodyPr>
          <a:lstStyle/>
          <a:p>
            <a:r>
              <a:rPr lang="en-US" sz="2000" b="0" i="0" dirty="0">
                <a:effectLst/>
                <a:latin typeface="Roboto" panose="02000000000000000000" pitchFamily="2" charset="0"/>
              </a:rPr>
              <a:t>Lack of patient choice--</a:t>
            </a:r>
          </a:p>
          <a:p>
            <a:r>
              <a:rPr lang="en-US" sz="2000" dirty="0">
                <a:latin typeface="Roboto" panose="02000000000000000000" pitchFamily="2" charset="0"/>
              </a:rPr>
              <a:t>Social Determinants go unaddressed adding to frequent re-hospitalizations</a:t>
            </a:r>
          </a:p>
          <a:p>
            <a:r>
              <a:rPr lang="en-US" sz="2000" dirty="0">
                <a:latin typeface="Roboto" panose="02000000000000000000" pitchFamily="2" charset="0"/>
              </a:rPr>
              <a:t>Poor Coordination of Care</a:t>
            </a:r>
          </a:p>
          <a:p>
            <a:r>
              <a:rPr lang="en-US" sz="2000" dirty="0">
                <a:latin typeface="Roboto" panose="02000000000000000000" pitchFamily="2" charset="0"/>
              </a:rPr>
              <a:t>Poor Quality of Life</a:t>
            </a:r>
          </a:p>
          <a:p>
            <a:r>
              <a:rPr lang="en-US" sz="2000" dirty="0">
                <a:latin typeface="Roboto" panose="02000000000000000000" pitchFamily="2" charset="0"/>
              </a:rPr>
              <a:t>High-Cost End-of-Life Care</a:t>
            </a:r>
          </a:p>
          <a:p>
            <a:endParaRPr lang="en-US" sz="2000" dirty="0"/>
          </a:p>
        </p:txBody>
      </p:sp>
    </p:spTree>
    <p:extLst>
      <p:ext uri="{BB962C8B-B14F-4D97-AF65-F5344CB8AC3E}">
        <p14:creationId xmlns:p14="http://schemas.microsoft.com/office/powerpoint/2010/main" val="311621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3"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extBox 2">
            <a:extLst>
              <a:ext uri="{FF2B5EF4-FFF2-40B4-BE49-F238E27FC236}">
                <a16:creationId xmlns:a16="http://schemas.microsoft.com/office/drawing/2014/main" id="{86D57D76-39A9-9411-5FA8-F18B1B8D2755}"/>
              </a:ext>
            </a:extLst>
          </p:cNvPr>
          <p:cNvGraphicFramePr/>
          <p:nvPr>
            <p:extLst>
              <p:ext uri="{D42A27DB-BD31-4B8C-83A1-F6EECF244321}">
                <p14:modId xmlns:p14="http://schemas.microsoft.com/office/powerpoint/2010/main" val="2039476077"/>
              </p:ext>
            </p:extLst>
          </p:nvPr>
        </p:nvGraphicFramePr>
        <p:xfrm>
          <a:off x="2165569" y="813816"/>
          <a:ext cx="7860863" cy="516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2090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5946</TotalTime>
  <Words>2240</Words>
  <Application>Microsoft Office PowerPoint</Application>
  <PresentationFormat>Widescreen</PresentationFormat>
  <Paragraphs>242</Paragraphs>
  <Slides>35</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Calibri Light</vt:lpstr>
      <vt:lpstr>Courier New</vt:lpstr>
      <vt:lpstr>Georgia</vt:lpstr>
      <vt:lpstr>Roboto</vt:lpstr>
      <vt:lpstr>SourceSansPro-Bold</vt:lpstr>
      <vt:lpstr>Times</vt:lpstr>
      <vt:lpstr>Times New Roman</vt:lpstr>
      <vt:lpstr>Utopia-Regular</vt:lpstr>
      <vt:lpstr>Office Theme</vt:lpstr>
      <vt:lpstr>Acrobat Document</vt:lpstr>
      <vt:lpstr>What MATTERS  At End-Of-Life?</vt:lpstr>
      <vt:lpstr>‘The US is the only country that thinks that death is optional’ </vt:lpstr>
      <vt:lpstr>Lack of Advance Care Planning in COVID</vt:lpstr>
      <vt:lpstr>PowerPoint Presentation</vt:lpstr>
      <vt:lpstr>Conversations About Advance Care Planning</vt:lpstr>
      <vt:lpstr>PowerPoint Presentation</vt:lpstr>
      <vt:lpstr>PowerPoint Presentation</vt:lpstr>
      <vt:lpstr>What Lies In The Gap</vt:lpstr>
      <vt:lpstr>PowerPoint Presentation</vt:lpstr>
      <vt:lpstr>Why ACP Matters</vt:lpstr>
      <vt:lpstr>Why Advance Care Planning  “Matters”</vt:lpstr>
      <vt:lpstr>Who Has and AD?</vt:lpstr>
      <vt:lpstr>Decedents residing in Low Health Literacy areas, compared to those in High Health Literacy areas, had 31% higher odds of aggressive EOL care</vt:lpstr>
      <vt:lpstr>Consumer Resistance</vt:lpstr>
      <vt:lpstr>End-of-life conversations and related clinical outcomes</vt:lpstr>
      <vt:lpstr>Outcome of ACP</vt:lpstr>
      <vt:lpstr>PowerPoint Presentation</vt:lpstr>
      <vt:lpstr>What makes an effective approach?</vt:lpstr>
      <vt:lpstr>Start the conversation</vt:lpstr>
      <vt:lpstr>Look for an opening</vt:lpstr>
      <vt:lpstr>Conversations About  Advance Care Planning</vt:lpstr>
      <vt:lpstr>Advance Care Planning Best Practices  </vt:lpstr>
      <vt:lpstr>Advance Care Planning Best Practices</vt:lpstr>
      <vt:lpstr>Conversations About Advance Care Planning</vt:lpstr>
      <vt:lpstr>Different Forms </vt:lpstr>
      <vt:lpstr>Health Care Proxy Considerations</vt:lpstr>
      <vt:lpstr>NYS Advance Directives vs. MOLST</vt:lpstr>
      <vt:lpstr>eMOLST Produces MOLST Form and  MOLST Chart Documentation Form</vt:lpstr>
      <vt:lpstr>Frequent Healthcare Provider  Issues With ACP</vt:lpstr>
      <vt:lpstr>PowerPoint Presentation</vt:lpstr>
      <vt:lpstr>Working with Medical Providers</vt:lpstr>
      <vt:lpstr> Why Palliative Care Services  Are Good For All</vt:lpstr>
      <vt:lpstr>Benefits of Medicare Hospice</vt:lpstr>
      <vt:lpstr>QUESTIONS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Difficult Conversations About Serious Illness</dc:title>
  <dc:creator>Jeanne Chirico</dc:creator>
  <cp:lastModifiedBy>Jeanne Chirico</cp:lastModifiedBy>
  <cp:revision>5</cp:revision>
  <dcterms:created xsi:type="dcterms:W3CDTF">2022-03-07T18:48:10Z</dcterms:created>
  <dcterms:modified xsi:type="dcterms:W3CDTF">2022-09-14T12:53:11Z</dcterms:modified>
</cp:coreProperties>
</file>